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46" r:id="rId2"/>
  </p:sldMasterIdLst>
  <p:notesMasterIdLst>
    <p:notesMasterId r:id="rId47"/>
  </p:notesMasterIdLst>
  <p:sldIdLst>
    <p:sldId id="256" r:id="rId3"/>
    <p:sldId id="1301" r:id="rId4"/>
    <p:sldId id="1304" r:id="rId5"/>
    <p:sldId id="444" r:id="rId6"/>
    <p:sldId id="1370" r:id="rId7"/>
    <p:sldId id="1408" r:id="rId8"/>
    <p:sldId id="441" r:id="rId9"/>
    <p:sldId id="1415" r:id="rId10"/>
    <p:sldId id="1371" r:id="rId11"/>
    <p:sldId id="1409" r:id="rId12"/>
    <p:sldId id="1368" r:id="rId13"/>
    <p:sldId id="277" r:id="rId14"/>
    <p:sldId id="1355" r:id="rId15"/>
    <p:sldId id="1410" r:id="rId16"/>
    <p:sldId id="1360" r:id="rId17"/>
    <p:sldId id="1411" r:id="rId18"/>
    <p:sldId id="1361" r:id="rId19"/>
    <p:sldId id="1412" r:id="rId20"/>
    <p:sldId id="1362" r:id="rId21"/>
    <p:sldId id="1413" r:id="rId22"/>
    <p:sldId id="1363" r:id="rId23"/>
    <p:sldId id="1414" r:id="rId24"/>
    <p:sldId id="1372" r:id="rId25"/>
    <p:sldId id="279" r:id="rId26"/>
    <p:sldId id="280" r:id="rId27"/>
    <p:sldId id="1364" r:id="rId28"/>
    <p:sldId id="1365" r:id="rId29"/>
    <p:sldId id="1418" r:id="rId30"/>
    <p:sldId id="1419" r:id="rId31"/>
    <p:sldId id="1417" r:id="rId32"/>
    <p:sldId id="1366" r:id="rId33"/>
    <p:sldId id="1398" r:id="rId34"/>
    <p:sldId id="1396" r:id="rId35"/>
    <p:sldId id="1420" r:id="rId36"/>
    <p:sldId id="1358" r:id="rId37"/>
    <p:sldId id="1435" r:id="rId38"/>
    <p:sldId id="1436" r:id="rId39"/>
    <p:sldId id="1437" r:id="rId40"/>
    <p:sldId id="1438" r:id="rId41"/>
    <p:sldId id="1439" r:id="rId42"/>
    <p:sldId id="1440" r:id="rId43"/>
    <p:sldId id="1443" r:id="rId44"/>
    <p:sldId id="1357" r:id="rId45"/>
    <p:sldId id="1338" r:id="rId4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1pPr>
    <a:lvl2pPr marL="0" marR="0" indent="3429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2pPr>
    <a:lvl3pPr marL="0" marR="0" indent="6858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3pPr>
    <a:lvl4pPr marL="0" marR="0" indent="10287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4pPr>
    <a:lvl5pPr marL="0" marR="0" indent="13716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5pPr>
    <a:lvl6pPr marL="0" marR="0" indent="17145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6pPr>
    <a:lvl7pPr marL="0" marR="0" indent="20574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7pPr>
    <a:lvl8pPr marL="0" marR="0" indent="24003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8pPr>
    <a:lvl9pPr marL="0" marR="0" indent="27432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dy Dunne" initials="CD" lastIdx="1" clrIdx="0">
    <p:extLst>
      <p:ext uri="{19B8F6BF-5375-455C-9EA6-DF929625EA0E}">
        <p15:presenceInfo xmlns:p15="http://schemas.microsoft.com/office/powerpoint/2012/main" userId="83f2e4f70fab98e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21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 styleId="{8F44A2F1-9E1F-4B54-A3A2-5F16C0AD49E2}" styleName="">
    <a:tblBg/>
    <a:wholeTbl>
      <a:tcTxStyle b="off" i="off">
        <a:fontRef idx="maj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87" autoAdjust="0"/>
    <p:restoredTop sz="77981"/>
  </p:normalViewPr>
  <p:slideViewPr>
    <p:cSldViewPr snapToGrid="0">
      <p:cViewPr varScale="1">
        <p:scale>
          <a:sx n="41" d="100"/>
          <a:sy n="41" d="100"/>
        </p:scale>
        <p:origin x="1344" y="224"/>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5C274C-2F4E-3048-B30D-F7B056B3D41E}" type="doc">
      <dgm:prSet loTypeId="urn:microsoft.com/office/officeart/2008/layout/NameandTitleOrganizationalChart" loCatId="" qsTypeId="urn:microsoft.com/office/officeart/2005/8/quickstyle/simple1" qsCatId="simple" csTypeId="urn:microsoft.com/office/officeart/2005/8/colors/accent1_2" csCatId="accent1" phldr="1"/>
      <dgm:spPr/>
      <dgm:t>
        <a:bodyPr/>
        <a:lstStyle/>
        <a:p>
          <a:endParaRPr lang="en-US"/>
        </a:p>
      </dgm:t>
    </dgm:pt>
    <dgm:pt modelId="{0350517C-DE60-2848-A5C1-18EF7626B697}">
      <dgm:prSet phldrT="[Text]" custT="1"/>
      <dgm:spPr/>
      <dgm:t>
        <a:bodyPr/>
        <a:lstStyle/>
        <a:p>
          <a:r>
            <a:rPr lang="en-US" sz="4800" dirty="0"/>
            <a:t>Document</a:t>
          </a:r>
        </a:p>
      </dgm:t>
    </dgm:pt>
    <dgm:pt modelId="{9E2EF9C6-92D9-8042-81C6-9D28E3FEA5F4}" type="parTrans" cxnId="{98E41121-9725-8F4B-9AC9-6BBC2EE7C50C}">
      <dgm:prSet/>
      <dgm:spPr/>
      <dgm:t>
        <a:bodyPr/>
        <a:lstStyle/>
        <a:p>
          <a:endParaRPr lang="en-US" sz="1200"/>
        </a:p>
      </dgm:t>
    </dgm:pt>
    <dgm:pt modelId="{73DED9FC-F9C4-C04F-9E6D-D6EA64C85B44}" type="sibTrans" cxnId="{98E41121-9725-8F4B-9AC9-6BBC2EE7C50C}">
      <dgm:prSet custT="1"/>
      <dgm:spPr>
        <a:solidFill>
          <a:schemeClr val="lt1">
            <a:hueOff val="0"/>
            <a:satOff val="0"/>
            <a:lumOff val="0"/>
            <a:alpha val="0"/>
          </a:schemeClr>
        </a:solidFill>
        <a:ln>
          <a:solidFill>
            <a:schemeClr val="accent1">
              <a:hueOff val="0"/>
              <a:satOff val="0"/>
              <a:lumOff val="0"/>
              <a:alpha val="0"/>
            </a:schemeClr>
          </a:solidFill>
        </a:ln>
      </dgm:spPr>
      <dgm:t>
        <a:bodyPr/>
        <a:lstStyle/>
        <a:p>
          <a:endParaRPr lang="en-US" sz="1200"/>
        </a:p>
      </dgm:t>
    </dgm:pt>
    <dgm:pt modelId="{1A3741C2-4006-C445-B5EB-E7D8062C5955}">
      <dgm:prSet phldrT="[Text]" custT="1"/>
      <dgm:spPr/>
      <dgm:t>
        <a:bodyPr/>
        <a:lstStyle/>
        <a:p>
          <a:r>
            <a:rPr lang="en-US" sz="4800" dirty="0"/>
            <a:t>Head</a:t>
          </a:r>
        </a:p>
      </dgm:t>
    </dgm:pt>
    <dgm:pt modelId="{D3236E12-8376-6B4D-AFCB-05619ED8D370}" type="parTrans" cxnId="{FE4C6386-DBAE-8143-B18F-D7F766126AD5}">
      <dgm:prSet/>
      <dgm:spPr/>
      <dgm:t>
        <a:bodyPr/>
        <a:lstStyle/>
        <a:p>
          <a:endParaRPr lang="en-US" sz="1200"/>
        </a:p>
      </dgm:t>
    </dgm:pt>
    <dgm:pt modelId="{50EB79DB-E2BE-5E4F-AB76-F44D97989D92}" type="sibTrans" cxnId="{FE4C6386-DBAE-8143-B18F-D7F766126AD5}">
      <dgm:prSet custT="1"/>
      <dgm:spPr>
        <a:solidFill>
          <a:schemeClr val="lt1">
            <a:hueOff val="0"/>
            <a:satOff val="0"/>
            <a:lumOff val="0"/>
            <a:alpha val="0"/>
          </a:schemeClr>
        </a:solidFill>
        <a:ln>
          <a:solidFill>
            <a:schemeClr val="accent1">
              <a:hueOff val="0"/>
              <a:satOff val="0"/>
              <a:lumOff val="0"/>
              <a:alpha val="0"/>
            </a:schemeClr>
          </a:solidFill>
        </a:ln>
      </dgm:spPr>
      <dgm:t>
        <a:bodyPr/>
        <a:lstStyle/>
        <a:p>
          <a:endParaRPr lang="en-US" sz="1200"/>
        </a:p>
      </dgm:t>
    </dgm:pt>
    <dgm:pt modelId="{43A4166A-934C-184E-8C21-7E58B4C1F223}">
      <dgm:prSet phldrT="[Text]" custT="1"/>
      <dgm:spPr/>
      <dgm:t>
        <a:bodyPr/>
        <a:lstStyle/>
        <a:p>
          <a:r>
            <a:rPr lang="en-US" sz="4800" dirty="0"/>
            <a:t>Body</a:t>
          </a:r>
        </a:p>
      </dgm:t>
    </dgm:pt>
    <dgm:pt modelId="{50A9CEAA-3509-A147-998D-43C544D78494}" type="parTrans" cxnId="{4228FB94-1E51-F34E-B039-8C2E0FA4E73F}">
      <dgm:prSet/>
      <dgm:spPr/>
      <dgm:t>
        <a:bodyPr/>
        <a:lstStyle/>
        <a:p>
          <a:endParaRPr lang="en-US" sz="1200"/>
        </a:p>
      </dgm:t>
    </dgm:pt>
    <dgm:pt modelId="{9079EFD7-3256-E54D-8D54-6878BAC06BD9}" type="sibTrans" cxnId="{4228FB94-1E51-F34E-B039-8C2E0FA4E73F}">
      <dgm:prSet custT="1"/>
      <dgm:spPr>
        <a:solidFill>
          <a:schemeClr val="lt1">
            <a:hueOff val="0"/>
            <a:satOff val="0"/>
            <a:lumOff val="0"/>
            <a:alpha val="0"/>
          </a:schemeClr>
        </a:solidFill>
        <a:ln>
          <a:solidFill>
            <a:schemeClr val="accent1">
              <a:hueOff val="0"/>
              <a:satOff val="0"/>
              <a:lumOff val="0"/>
              <a:alpha val="0"/>
            </a:schemeClr>
          </a:solidFill>
        </a:ln>
      </dgm:spPr>
      <dgm:t>
        <a:bodyPr/>
        <a:lstStyle/>
        <a:p>
          <a:endParaRPr lang="en-US" sz="1200"/>
        </a:p>
      </dgm:t>
    </dgm:pt>
    <dgm:pt modelId="{E6ABCEC1-3852-7940-817F-F3984563D04F}">
      <dgm:prSet phldrT="[Text]" custT="1"/>
      <dgm:spPr/>
      <dgm:t>
        <a:bodyPr/>
        <a:lstStyle/>
        <a:p>
          <a:r>
            <a:rPr lang="en-US" sz="4800" dirty="0"/>
            <a:t>Title </a:t>
          </a:r>
        </a:p>
      </dgm:t>
    </dgm:pt>
    <dgm:pt modelId="{8EDB99DE-D18D-EB45-BD2C-8E133D9C5CD1}" type="parTrans" cxnId="{D2D4026F-6B54-9C4A-8D3A-B91F7CD43573}">
      <dgm:prSet/>
      <dgm:spPr/>
      <dgm:t>
        <a:bodyPr/>
        <a:lstStyle/>
        <a:p>
          <a:endParaRPr lang="en-US" sz="1600"/>
        </a:p>
      </dgm:t>
    </dgm:pt>
    <dgm:pt modelId="{48657BCD-7CF3-E44E-AB67-1F1C31D98F39}" type="sibTrans" cxnId="{D2D4026F-6B54-9C4A-8D3A-B91F7CD43573}">
      <dgm:prSet custT="1"/>
      <dgm:spPr>
        <a:solidFill>
          <a:schemeClr val="lt1">
            <a:hueOff val="0"/>
            <a:satOff val="0"/>
            <a:lumOff val="0"/>
            <a:alpha val="0"/>
          </a:schemeClr>
        </a:solidFill>
        <a:ln>
          <a:solidFill>
            <a:schemeClr val="accent1">
              <a:hueOff val="0"/>
              <a:satOff val="0"/>
              <a:lumOff val="0"/>
              <a:alpha val="0"/>
            </a:schemeClr>
          </a:solidFill>
        </a:ln>
      </dgm:spPr>
      <dgm:t>
        <a:bodyPr/>
        <a:lstStyle/>
        <a:p>
          <a:endParaRPr lang="en-US" sz="2800"/>
        </a:p>
      </dgm:t>
    </dgm:pt>
    <dgm:pt modelId="{31209276-181C-CA4C-A5C7-BC3F8D906CEC}">
      <dgm:prSet phldrT="[Text]" custT="1"/>
      <dgm:spPr/>
      <dgm:t>
        <a:bodyPr/>
        <a:lstStyle/>
        <a:p>
          <a:r>
            <a:rPr lang="en-US" sz="4800" dirty="0"/>
            <a:t>Heading 1</a:t>
          </a:r>
        </a:p>
      </dgm:t>
    </dgm:pt>
    <dgm:pt modelId="{1348A1D8-6A3C-1448-AEC5-403F3BA9AF74}" type="parTrans" cxnId="{931E462F-DF69-0645-B69A-15F15A768FD2}">
      <dgm:prSet/>
      <dgm:spPr/>
      <dgm:t>
        <a:bodyPr/>
        <a:lstStyle/>
        <a:p>
          <a:endParaRPr lang="en-US" sz="1600"/>
        </a:p>
      </dgm:t>
    </dgm:pt>
    <dgm:pt modelId="{C4CE4564-2AA1-E146-BD21-446FA18493A2}" type="sibTrans" cxnId="{931E462F-DF69-0645-B69A-15F15A768FD2}">
      <dgm:prSet custT="1"/>
      <dgm:spPr>
        <a:solidFill>
          <a:schemeClr val="lt1">
            <a:hueOff val="0"/>
            <a:satOff val="0"/>
            <a:lumOff val="0"/>
            <a:alpha val="0"/>
          </a:schemeClr>
        </a:solidFill>
        <a:ln>
          <a:solidFill>
            <a:schemeClr val="accent1">
              <a:hueOff val="0"/>
              <a:satOff val="0"/>
              <a:lumOff val="0"/>
              <a:alpha val="0"/>
            </a:schemeClr>
          </a:solidFill>
        </a:ln>
      </dgm:spPr>
      <dgm:t>
        <a:bodyPr/>
        <a:lstStyle/>
        <a:p>
          <a:endParaRPr lang="en-US" sz="2800"/>
        </a:p>
      </dgm:t>
    </dgm:pt>
    <dgm:pt modelId="{9D628EAE-AEFF-9448-8D99-013D9E1D4E16}">
      <dgm:prSet phldrT="[Text]" custT="1"/>
      <dgm:spPr/>
      <dgm:t>
        <a:bodyPr/>
        <a:lstStyle/>
        <a:p>
          <a:r>
            <a:rPr lang="en-US" sz="4800" dirty="0"/>
            <a:t>Paragraph </a:t>
          </a:r>
        </a:p>
      </dgm:t>
    </dgm:pt>
    <dgm:pt modelId="{D7323CCE-B49A-8640-B4D4-D103AC313B3B}" type="parTrans" cxnId="{91810764-E171-AA48-B2D2-1F7DEA445D8B}">
      <dgm:prSet/>
      <dgm:spPr/>
      <dgm:t>
        <a:bodyPr/>
        <a:lstStyle/>
        <a:p>
          <a:endParaRPr lang="en-US" sz="1600"/>
        </a:p>
      </dgm:t>
    </dgm:pt>
    <dgm:pt modelId="{761F2EE7-CBBA-E04A-ABAF-7168F77EAD3B}" type="sibTrans" cxnId="{91810764-E171-AA48-B2D2-1F7DEA445D8B}">
      <dgm:prSet custT="1"/>
      <dgm:spPr>
        <a:solidFill>
          <a:schemeClr val="lt1">
            <a:hueOff val="0"/>
            <a:satOff val="0"/>
            <a:lumOff val="0"/>
            <a:alpha val="0"/>
          </a:schemeClr>
        </a:solidFill>
        <a:ln>
          <a:solidFill>
            <a:schemeClr val="accent1">
              <a:hueOff val="0"/>
              <a:satOff val="0"/>
              <a:lumOff val="0"/>
              <a:alpha val="0"/>
            </a:schemeClr>
          </a:solidFill>
        </a:ln>
      </dgm:spPr>
      <dgm:t>
        <a:bodyPr/>
        <a:lstStyle/>
        <a:p>
          <a:endParaRPr lang="en-US" sz="2800"/>
        </a:p>
      </dgm:t>
    </dgm:pt>
    <dgm:pt modelId="{0932A60C-E4F7-DF41-9284-B7234492F70D}" type="pres">
      <dgm:prSet presAssocID="{585C274C-2F4E-3048-B30D-F7B056B3D41E}" presName="hierChild1" presStyleCnt="0">
        <dgm:presLayoutVars>
          <dgm:orgChart val="1"/>
          <dgm:chPref val="1"/>
          <dgm:dir/>
          <dgm:animOne val="branch"/>
          <dgm:animLvl val="lvl"/>
          <dgm:resizeHandles/>
        </dgm:presLayoutVars>
      </dgm:prSet>
      <dgm:spPr/>
    </dgm:pt>
    <dgm:pt modelId="{EF0DC156-2E76-DD4F-9239-3968C854ABF1}" type="pres">
      <dgm:prSet presAssocID="{0350517C-DE60-2848-A5C1-18EF7626B697}" presName="hierRoot1" presStyleCnt="0">
        <dgm:presLayoutVars>
          <dgm:hierBranch val="init"/>
        </dgm:presLayoutVars>
      </dgm:prSet>
      <dgm:spPr/>
    </dgm:pt>
    <dgm:pt modelId="{E1DDB6DE-7DF6-3B4E-8B53-B8C027A15A59}" type="pres">
      <dgm:prSet presAssocID="{0350517C-DE60-2848-A5C1-18EF7626B697}" presName="rootComposite1" presStyleCnt="0"/>
      <dgm:spPr/>
    </dgm:pt>
    <dgm:pt modelId="{4CB017AE-E382-A34F-A94A-5B15E6C9A7AD}" type="pres">
      <dgm:prSet presAssocID="{0350517C-DE60-2848-A5C1-18EF7626B697}" presName="rootText1" presStyleLbl="node0" presStyleIdx="0" presStyleCnt="1" custScaleX="160960">
        <dgm:presLayoutVars>
          <dgm:chMax/>
          <dgm:chPref val="3"/>
        </dgm:presLayoutVars>
      </dgm:prSet>
      <dgm:spPr/>
    </dgm:pt>
    <dgm:pt modelId="{3F51D5DF-3F43-9C46-A15F-329B6500A4F2}" type="pres">
      <dgm:prSet presAssocID="{0350517C-DE60-2848-A5C1-18EF7626B697}" presName="titleText1" presStyleLbl="fgAcc0" presStyleIdx="0" presStyleCnt="1">
        <dgm:presLayoutVars>
          <dgm:chMax val="0"/>
          <dgm:chPref val="0"/>
        </dgm:presLayoutVars>
      </dgm:prSet>
      <dgm:spPr/>
    </dgm:pt>
    <dgm:pt modelId="{D11E951F-6C32-6840-9738-78111EDBD996}" type="pres">
      <dgm:prSet presAssocID="{0350517C-DE60-2848-A5C1-18EF7626B697}" presName="rootConnector1" presStyleLbl="node1" presStyleIdx="0" presStyleCnt="5"/>
      <dgm:spPr/>
    </dgm:pt>
    <dgm:pt modelId="{3D60881F-7224-5147-BABC-9CE0ABE6E8B0}" type="pres">
      <dgm:prSet presAssocID="{0350517C-DE60-2848-A5C1-18EF7626B697}" presName="hierChild2" presStyleCnt="0"/>
      <dgm:spPr/>
    </dgm:pt>
    <dgm:pt modelId="{68F32484-F621-3144-A0B4-CAF278B8913C}" type="pres">
      <dgm:prSet presAssocID="{D3236E12-8376-6B4D-AFCB-05619ED8D370}" presName="Name37" presStyleLbl="parChTrans1D2" presStyleIdx="0" presStyleCnt="2"/>
      <dgm:spPr/>
    </dgm:pt>
    <dgm:pt modelId="{E0B52F10-0CC3-5A46-B59F-BD4806AFBC34}" type="pres">
      <dgm:prSet presAssocID="{1A3741C2-4006-C445-B5EB-E7D8062C5955}" presName="hierRoot2" presStyleCnt="0">
        <dgm:presLayoutVars>
          <dgm:hierBranch val="init"/>
        </dgm:presLayoutVars>
      </dgm:prSet>
      <dgm:spPr/>
    </dgm:pt>
    <dgm:pt modelId="{D960C9F4-3CFA-394D-9389-4909650C70D2}" type="pres">
      <dgm:prSet presAssocID="{1A3741C2-4006-C445-B5EB-E7D8062C5955}" presName="rootComposite" presStyleCnt="0"/>
      <dgm:spPr/>
    </dgm:pt>
    <dgm:pt modelId="{B5A38A05-3D10-CA40-BDD1-311E456BDD67}" type="pres">
      <dgm:prSet presAssocID="{1A3741C2-4006-C445-B5EB-E7D8062C5955}" presName="rootText" presStyleLbl="node1" presStyleIdx="0" presStyleCnt="5">
        <dgm:presLayoutVars>
          <dgm:chMax/>
          <dgm:chPref val="3"/>
        </dgm:presLayoutVars>
      </dgm:prSet>
      <dgm:spPr/>
    </dgm:pt>
    <dgm:pt modelId="{649C3514-AA45-C541-89DF-BEB88EE04E12}" type="pres">
      <dgm:prSet presAssocID="{1A3741C2-4006-C445-B5EB-E7D8062C5955}" presName="titleText2" presStyleLbl="fgAcc1" presStyleIdx="0" presStyleCnt="5">
        <dgm:presLayoutVars>
          <dgm:chMax val="0"/>
          <dgm:chPref val="0"/>
        </dgm:presLayoutVars>
      </dgm:prSet>
      <dgm:spPr/>
    </dgm:pt>
    <dgm:pt modelId="{754FF96A-D8AD-A847-AC68-1296D50614A4}" type="pres">
      <dgm:prSet presAssocID="{1A3741C2-4006-C445-B5EB-E7D8062C5955}" presName="rootConnector" presStyleLbl="node2" presStyleIdx="0" presStyleCnt="0"/>
      <dgm:spPr/>
    </dgm:pt>
    <dgm:pt modelId="{D5E32F63-92D6-3143-ADBA-C3D7735017C6}" type="pres">
      <dgm:prSet presAssocID="{1A3741C2-4006-C445-B5EB-E7D8062C5955}" presName="hierChild4" presStyleCnt="0"/>
      <dgm:spPr/>
    </dgm:pt>
    <dgm:pt modelId="{3A321807-7646-2543-A0C3-9896EE84E279}" type="pres">
      <dgm:prSet presAssocID="{8EDB99DE-D18D-EB45-BD2C-8E133D9C5CD1}" presName="Name37" presStyleLbl="parChTrans1D3" presStyleIdx="0" presStyleCnt="3"/>
      <dgm:spPr/>
    </dgm:pt>
    <dgm:pt modelId="{763DEC8C-D7D0-3F40-8A34-02488440B0A9}" type="pres">
      <dgm:prSet presAssocID="{E6ABCEC1-3852-7940-817F-F3984563D04F}" presName="hierRoot2" presStyleCnt="0">
        <dgm:presLayoutVars>
          <dgm:hierBranch val="init"/>
        </dgm:presLayoutVars>
      </dgm:prSet>
      <dgm:spPr/>
    </dgm:pt>
    <dgm:pt modelId="{8F0C46AC-AC4F-084E-A2F6-28C61B5961D4}" type="pres">
      <dgm:prSet presAssocID="{E6ABCEC1-3852-7940-817F-F3984563D04F}" presName="rootComposite" presStyleCnt="0"/>
      <dgm:spPr/>
    </dgm:pt>
    <dgm:pt modelId="{EA421062-5BFE-6544-B7CA-0397A2E926FF}" type="pres">
      <dgm:prSet presAssocID="{E6ABCEC1-3852-7940-817F-F3984563D04F}" presName="rootText" presStyleLbl="node1" presStyleIdx="1" presStyleCnt="5">
        <dgm:presLayoutVars>
          <dgm:chMax/>
          <dgm:chPref val="3"/>
        </dgm:presLayoutVars>
      </dgm:prSet>
      <dgm:spPr/>
    </dgm:pt>
    <dgm:pt modelId="{6D7C01DE-D45C-024F-AE2E-67AD5C4ABBF2}" type="pres">
      <dgm:prSet presAssocID="{E6ABCEC1-3852-7940-817F-F3984563D04F}" presName="titleText2" presStyleLbl="fgAcc1" presStyleIdx="1" presStyleCnt="5">
        <dgm:presLayoutVars>
          <dgm:chMax val="0"/>
          <dgm:chPref val="0"/>
        </dgm:presLayoutVars>
      </dgm:prSet>
      <dgm:spPr/>
    </dgm:pt>
    <dgm:pt modelId="{C7C38E60-22FA-D240-81F7-3554C8968917}" type="pres">
      <dgm:prSet presAssocID="{E6ABCEC1-3852-7940-817F-F3984563D04F}" presName="rootConnector" presStyleLbl="node3" presStyleIdx="0" presStyleCnt="0"/>
      <dgm:spPr/>
    </dgm:pt>
    <dgm:pt modelId="{783A5540-1677-5C4F-AC62-D9A7A4875131}" type="pres">
      <dgm:prSet presAssocID="{E6ABCEC1-3852-7940-817F-F3984563D04F}" presName="hierChild4" presStyleCnt="0"/>
      <dgm:spPr/>
    </dgm:pt>
    <dgm:pt modelId="{0347AED4-972B-0649-8F3B-E92DE6FDC11D}" type="pres">
      <dgm:prSet presAssocID="{E6ABCEC1-3852-7940-817F-F3984563D04F}" presName="hierChild5" presStyleCnt="0"/>
      <dgm:spPr/>
    </dgm:pt>
    <dgm:pt modelId="{F17F8F41-C9E7-764B-936D-2A661F1E61C5}" type="pres">
      <dgm:prSet presAssocID="{1A3741C2-4006-C445-B5EB-E7D8062C5955}" presName="hierChild5" presStyleCnt="0"/>
      <dgm:spPr/>
    </dgm:pt>
    <dgm:pt modelId="{59756BA0-87C0-254C-B6BF-7FF24DAE2082}" type="pres">
      <dgm:prSet presAssocID="{50A9CEAA-3509-A147-998D-43C544D78494}" presName="Name37" presStyleLbl="parChTrans1D2" presStyleIdx="1" presStyleCnt="2"/>
      <dgm:spPr/>
    </dgm:pt>
    <dgm:pt modelId="{D91142F3-BC5F-CD44-B909-9D5CF5992B84}" type="pres">
      <dgm:prSet presAssocID="{43A4166A-934C-184E-8C21-7E58B4C1F223}" presName="hierRoot2" presStyleCnt="0">
        <dgm:presLayoutVars>
          <dgm:hierBranch val="init"/>
        </dgm:presLayoutVars>
      </dgm:prSet>
      <dgm:spPr/>
    </dgm:pt>
    <dgm:pt modelId="{D8C5818B-5D50-2C47-97F2-B5592526FF6E}" type="pres">
      <dgm:prSet presAssocID="{43A4166A-934C-184E-8C21-7E58B4C1F223}" presName="rootComposite" presStyleCnt="0"/>
      <dgm:spPr/>
    </dgm:pt>
    <dgm:pt modelId="{44EA14CC-6096-1647-9543-E73E5BE8E9D7}" type="pres">
      <dgm:prSet presAssocID="{43A4166A-934C-184E-8C21-7E58B4C1F223}" presName="rootText" presStyleLbl="node1" presStyleIdx="2" presStyleCnt="5">
        <dgm:presLayoutVars>
          <dgm:chMax/>
          <dgm:chPref val="3"/>
        </dgm:presLayoutVars>
      </dgm:prSet>
      <dgm:spPr/>
    </dgm:pt>
    <dgm:pt modelId="{96B354C6-A724-E44A-917C-8E743F2E9529}" type="pres">
      <dgm:prSet presAssocID="{43A4166A-934C-184E-8C21-7E58B4C1F223}" presName="titleText2" presStyleLbl="fgAcc1" presStyleIdx="2" presStyleCnt="5">
        <dgm:presLayoutVars>
          <dgm:chMax val="0"/>
          <dgm:chPref val="0"/>
        </dgm:presLayoutVars>
      </dgm:prSet>
      <dgm:spPr/>
    </dgm:pt>
    <dgm:pt modelId="{428DD763-4A42-3247-B07B-130705FC6A46}" type="pres">
      <dgm:prSet presAssocID="{43A4166A-934C-184E-8C21-7E58B4C1F223}" presName="rootConnector" presStyleLbl="node2" presStyleIdx="0" presStyleCnt="0"/>
      <dgm:spPr/>
    </dgm:pt>
    <dgm:pt modelId="{5D50E42E-DEF1-A448-ADBE-8E929CD80C3A}" type="pres">
      <dgm:prSet presAssocID="{43A4166A-934C-184E-8C21-7E58B4C1F223}" presName="hierChild4" presStyleCnt="0"/>
      <dgm:spPr/>
    </dgm:pt>
    <dgm:pt modelId="{80FB478C-6B8A-754A-8BAA-07096D1C891E}" type="pres">
      <dgm:prSet presAssocID="{1348A1D8-6A3C-1448-AEC5-403F3BA9AF74}" presName="Name37" presStyleLbl="parChTrans1D3" presStyleIdx="1" presStyleCnt="3"/>
      <dgm:spPr/>
    </dgm:pt>
    <dgm:pt modelId="{30698BB6-F6DC-D643-BEB7-548752BCC207}" type="pres">
      <dgm:prSet presAssocID="{31209276-181C-CA4C-A5C7-BC3F8D906CEC}" presName="hierRoot2" presStyleCnt="0">
        <dgm:presLayoutVars>
          <dgm:hierBranch val="init"/>
        </dgm:presLayoutVars>
      </dgm:prSet>
      <dgm:spPr/>
    </dgm:pt>
    <dgm:pt modelId="{0E51DFBC-2442-4845-8BF5-2DD0CA5BAEB2}" type="pres">
      <dgm:prSet presAssocID="{31209276-181C-CA4C-A5C7-BC3F8D906CEC}" presName="rootComposite" presStyleCnt="0"/>
      <dgm:spPr/>
    </dgm:pt>
    <dgm:pt modelId="{176B1D88-296F-2347-BCE1-87AC0A7AC615}" type="pres">
      <dgm:prSet presAssocID="{31209276-181C-CA4C-A5C7-BC3F8D906CEC}" presName="rootText" presStyleLbl="node1" presStyleIdx="3" presStyleCnt="5">
        <dgm:presLayoutVars>
          <dgm:chMax/>
          <dgm:chPref val="3"/>
        </dgm:presLayoutVars>
      </dgm:prSet>
      <dgm:spPr/>
    </dgm:pt>
    <dgm:pt modelId="{60AC395D-5AD2-1F49-A488-AC7D1046C947}" type="pres">
      <dgm:prSet presAssocID="{31209276-181C-CA4C-A5C7-BC3F8D906CEC}" presName="titleText2" presStyleLbl="fgAcc1" presStyleIdx="3" presStyleCnt="5">
        <dgm:presLayoutVars>
          <dgm:chMax val="0"/>
          <dgm:chPref val="0"/>
        </dgm:presLayoutVars>
      </dgm:prSet>
      <dgm:spPr/>
    </dgm:pt>
    <dgm:pt modelId="{6E9B3069-680D-EF46-92A0-78C1F2578594}" type="pres">
      <dgm:prSet presAssocID="{31209276-181C-CA4C-A5C7-BC3F8D906CEC}" presName="rootConnector" presStyleLbl="node3" presStyleIdx="0" presStyleCnt="0"/>
      <dgm:spPr/>
    </dgm:pt>
    <dgm:pt modelId="{8D5C6A3E-FF5C-224A-947E-6ED2A347EF66}" type="pres">
      <dgm:prSet presAssocID="{31209276-181C-CA4C-A5C7-BC3F8D906CEC}" presName="hierChild4" presStyleCnt="0"/>
      <dgm:spPr/>
    </dgm:pt>
    <dgm:pt modelId="{23748890-ADF3-E742-986E-5C8BAE47CE48}" type="pres">
      <dgm:prSet presAssocID="{31209276-181C-CA4C-A5C7-BC3F8D906CEC}" presName="hierChild5" presStyleCnt="0"/>
      <dgm:spPr/>
    </dgm:pt>
    <dgm:pt modelId="{727E6613-0F30-5D4B-9252-E0DF7AEE2FA2}" type="pres">
      <dgm:prSet presAssocID="{D7323CCE-B49A-8640-B4D4-D103AC313B3B}" presName="Name37" presStyleLbl="parChTrans1D3" presStyleIdx="2" presStyleCnt="3"/>
      <dgm:spPr/>
    </dgm:pt>
    <dgm:pt modelId="{17A79A9A-8C4C-B441-AEF9-82341FD13214}" type="pres">
      <dgm:prSet presAssocID="{9D628EAE-AEFF-9448-8D99-013D9E1D4E16}" presName="hierRoot2" presStyleCnt="0">
        <dgm:presLayoutVars>
          <dgm:hierBranch val="init"/>
        </dgm:presLayoutVars>
      </dgm:prSet>
      <dgm:spPr/>
    </dgm:pt>
    <dgm:pt modelId="{2869E630-6D30-A14F-A56C-31510AE11E44}" type="pres">
      <dgm:prSet presAssocID="{9D628EAE-AEFF-9448-8D99-013D9E1D4E16}" presName="rootComposite" presStyleCnt="0"/>
      <dgm:spPr/>
    </dgm:pt>
    <dgm:pt modelId="{8B2829DE-C189-7C47-A3D6-6379C103FFF7}" type="pres">
      <dgm:prSet presAssocID="{9D628EAE-AEFF-9448-8D99-013D9E1D4E16}" presName="rootText" presStyleLbl="node1" presStyleIdx="4" presStyleCnt="5">
        <dgm:presLayoutVars>
          <dgm:chMax/>
          <dgm:chPref val="3"/>
        </dgm:presLayoutVars>
      </dgm:prSet>
      <dgm:spPr/>
    </dgm:pt>
    <dgm:pt modelId="{7E520F6D-F43B-484C-BCAE-2F57C10715BB}" type="pres">
      <dgm:prSet presAssocID="{9D628EAE-AEFF-9448-8D99-013D9E1D4E16}" presName="titleText2" presStyleLbl="fgAcc1" presStyleIdx="4" presStyleCnt="5">
        <dgm:presLayoutVars>
          <dgm:chMax val="0"/>
          <dgm:chPref val="0"/>
        </dgm:presLayoutVars>
      </dgm:prSet>
      <dgm:spPr/>
    </dgm:pt>
    <dgm:pt modelId="{DA053354-3ADD-B34D-9D0D-48C2FF3814F6}" type="pres">
      <dgm:prSet presAssocID="{9D628EAE-AEFF-9448-8D99-013D9E1D4E16}" presName="rootConnector" presStyleLbl="node3" presStyleIdx="0" presStyleCnt="0"/>
      <dgm:spPr/>
    </dgm:pt>
    <dgm:pt modelId="{732CD041-DD58-5F4A-8736-EF5EA9A9187A}" type="pres">
      <dgm:prSet presAssocID="{9D628EAE-AEFF-9448-8D99-013D9E1D4E16}" presName="hierChild4" presStyleCnt="0"/>
      <dgm:spPr/>
    </dgm:pt>
    <dgm:pt modelId="{B13BDA38-0FC7-2644-B4C5-242E8FB1DA27}" type="pres">
      <dgm:prSet presAssocID="{9D628EAE-AEFF-9448-8D99-013D9E1D4E16}" presName="hierChild5" presStyleCnt="0"/>
      <dgm:spPr/>
    </dgm:pt>
    <dgm:pt modelId="{3264EE85-D29B-4949-8C8E-BC176B24419D}" type="pres">
      <dgm:prSet presAssocID="{43A4166A-934C-184E-8C21-7E58B4C1F223}" presName="hierChild5" presStyleCnt="0"/>
      <dgm:spPr/>
    </dgm:pt>
    <dgm:pt modelId="{CD57AB41-0091-FB49-8618-AD69A06D4620}" type="pres">
      <dgm:prSet presAssocID="{0350517C-DE60-2848-A5C1-18EF7626B697}" presName="hierChild3" presStyleCnt="0"/>
      <dgm:spPr/>
    </dgm:pt>
  </dgm:ptLst>
  <dgm:cxnLst>
    <dgm:cxn modelId="{98E41121-9725-8F4B-9AC9-6BBC2EE7C50C}" srcId="{585C274C-2F4E-3048-B30D-F7B056B3D41E}" destId="{0350517C-DE60-2848-A5C1-18EF7626B697}" srcOrd="0" destOrd="0" parTransId="{9E2EF9C6-92D9-8042-81C6-9D28E3FEA5F4}" sibTransId="{73DED9FC-F9C4-C04F-9E6D-D6EA64C85B44}"/>
    <dgm:cxn modelId="{B10A492C-E788-B948-B55A-4D1ACD926E55}" type="presOf" srcId="{1A3741C2-4006-C445-B5EB-E7D8062C5955}" destId="{B5A38A05-3D10-CA40-BDD1-311E456BDD67}" srcOrd="0" destOrd="0" presId="urn:microsoft.com/office/officeart/2008/layout/NameandTitleOrganizationalChart"/>
    <dgm:cxn modelId="{931E462F-DF69-0645-B69A-15F15A768FD2}" srcId="{43A4166A-934C-184E-8C21-7E58B4C1F223}" destId="{31209276-181C-CA4C-A5C7-BC3F8D906CEC}" srcOrd="0" destOrd="0" parTransId="{1348A1D8-6A3C-1448-AEC5-403F3BA9AF74}" sibTransId="{C4CE4564-2AA1-E146-BD21-446FA18493A2}"/>
    <dgm:cxn modelId="{D259DE32-ECDE-AC4E-8B87-ED8A06F6347B}" type="presOf" srcId="{1A3741C2-4006-C445-B5EB-E7D8062C5955}" destId="{754FF96A-D8AD-A847-AC68-1296D50614A4}" srcOrd="1" destOrd="0" presId="urn:microsoft.com/office/officeart/2008/layout/NameandTitleOrganizationalChart"/>
    <dgm:cxn modelId="{E8CA4136-E5AB-DC43-B2A7-91542D83D8FE}" type="presOf" srcId="{9D628EAE-AEFF-9448-8D99-013D9E1D4E16}" destId="{8B2829DE-C189-7C47-A3D6-6379C103FFF7}" srcOrd="0" destOrd="0" presId="urn:microsoft.com/office/officeart/2008/layout/NameandTitleOrganizationalChart"/>
    <dgm:cxn modelId="{9A85F73C-B445-664D-9C1D-896A5D3B3A4E}" type="presOf" srcId="{D3236E12-8376-6B4D-AFCB-05619ED8D370}" destId="{68F32484-F621-3144-A0B4-CAF278B8913C}" srcOrd="0" destOrd="0" presId="urn:microsoft.com/office/officeart/2008/layout/NameandTitleOrganizationalChart"/>
    <dgm:cxn modelId="{80859E47-8775-1045-A075-59B84B5B6BCC}" type="presOf" srcId="{0350517C-DE60-2848-A5C1-18EF7626B697}" destId="{4CB017AE-E382-A34F-A94A-5B15E6C9A7AD}" srcOrd="0" destOrd="0" presId="urn:microsoft.com/office/officeart/2008/layout/NameandTitleOrganizationalChart"/>
    <dgm:cxn modelId="{22F85250-BCE6-6E40-8A33-AC20C0EC7CE7}" type="presOf" srcId="{48657BCD-7CF3-E44E-AB67-1F1C31D98F39}" destId="{6D7C01DE-D45C-024F-AE2E-67AD5C4ABBF2}" srcOrd="0" destOrd="0" presId="urn:microsoft.com/office/officeart/2008/layout/NameandTitleOrganizationalChart"/>
    <dgm:cxn modelId="{3663A655-6599-D243-8153-109A083FF406}" type="presOf" srcId="{D7323CCE-B49A-8640-B4D4-D103AC313B3B}" destId="{727E6613-0F30-5D4B-9252-E0DF7AEE2FA2}" srcOrd="0" destOrd="0" presId="urn:microsoft.com/office/officeart/2008/layout/NameandTitleOrganizationalChart"/>
    <dgm:cxn modelId="{91810764-E171-AA48-B2D2-1F7DEA445D8B}" srcId="{43A4166A-934C-184E-8C21-7E58B4C1F223}" destId="{9D628EAE-AEFF-9448-8D99-013D9E1D4E16}" srcOrd="1" destOrd="0" parTransId="{D7323CCE-B49A-8640-B4D4-D103AC313B3B}" sibTransId="{761F2EE7-CBBA-E04A-ABAF-7168F77EAD3B}"/>
    <dgm:cxn modelId="{4E033165-73E6-5742-89FC-18EC195A8814}" type="presOf" srcId="{E6ABCEC1-3852-7940-817F-F3984563D04F}" destId="{C7C38E60-22FA-D240-81F7-3554C8968917}" srcOrd="1" destOrd="0" presId="urn:microsoft.com/office/officeart/2008/layout/NameandTitleOrganizationalChart"/>
    <dgm:cxn modelId="{F7319965-88E0-634A-B5FD-1AFC28767410}" type="presOf" srcId="{E6ABCEC1-3852-7940-817F-F3984563D04F}" destId="{EA421062-5BFE-6544-B7CA-0397A2E926FF}" srcOrd="0" destOrd="0" presId="urn:microsoft.com/office/officeart/2008/layout/NameandTitleOrganizationalChart"/>
    <dgm:cxn modelId="{D2D4026F-6B54-9C4A-8D3A-B91F7CD43573}" srcId="{1A3741C2-4006-C445-B5EB-E7D8062C5955}" destId="{E6ABCEC1-3852-7940-817F-F3984563D04F}" srcOrd="0" destOrd="0" parTransId="{8EDB99DE-D18D-EB45-BD2C-8E133D9C5CD1}" sibTransId="{48657BCD-7CF3-E44E-AB67-1F1C31D98F39}"/>
    <dgm:cxn modelId="{E2E67C77-2F85-3546-A56B-B55BAA034340}" type="presOf" srcId="{73DED9FC-F9C4-C04F-9E6D-D6EA64C85B44}" destId="{3F51D5DF-3F43-9C46-A15F-329B6500A4F2}" srcOrd="0" destOrd="0" presId="urn:microsoft.com/office/officeart/2008/layout/NameandTitleOrganizationalChart"/>
    <dgm:cxn modelId="{1980F47C-0059-5F49-A6F6-5B33443FA4A6}" type="presOf" srcId="{43A4166A-934C-184E-8C21-7E58B4C1F223}" destId="{44EA14CC-6096-1647-9543-E73E5BE8E9D7}" srcOrd="0" destOrd="0" presId="urn:microsoft.com/office/officeart/2008/layout/NameandTitleOrganizationalChart"/>
    <dgm:cxn modelId="{8FDDC783-B362-D945-8F6F-8F1CBAB77C04}" type="presOf" srcId="{761F2EE7-CBBA-E04A-ABAF-7168F77EAD3B}" destId="{7E520F6D-F43B-484C-BCAE-2F57C10715BB}" srcOrd="0" destOrd="0" presId="urn:microsoft.com/office/officeart/2008/layout/NameandTitleOrganizationalChart"/>
    <dgm:cxn modelId="{0E7E9F85-BCFA-9444-AC3F-F9953FACC107}" type="presOf" srcId="{50EB79DB-E2BE-5E4F-AB76-F44D97989D92}" destId="{649C3514-AA45-C541-89DF-BEB88EE04E12}" srcOrd="0" destOrd="0" presId="urn:microsoft.com/office/officeart/2008/layout/NameandTitleOrganizationalChart"/>
    <dgm:cxn modelId="{FE4C6386-DBAE-8143-B18F-D7F766126AD5}" srcId="{0350517C-DE60-2848-A5C1-18EF7626B697}" destId="{1A3741C2-4006-C445-B5EB-E7D8062C5955}" srcOrd="0" destOrd="0" parTransId="{D3236E12-8376-6B4D-AFCB-05619ED8D370}" sibTransId="{50EB79DB-E2BE-5E4F-AB76-F44D97989D92}"/>
    <dgm:cxn modelId="{4228FB94-1E51-F34E-B039-8C2E0FA4E73F}" srcId="{0350517C-DE60-2848-A5C1-18EF7626B697}" destId="{43A4166A-934C-184E-8C21-7E58B4C1F223}" srcOrd="1" destOrd="0" parTransId="{50A9CEAA-3509-A147-998D-43C544D78494}" sibTransId="{9079EFD7-3256-E54D-8D54-6878BAC06BD9}"/>
    <dgm:cxn modelId="{3D064095-20E8-D44E-9E1A-DCE13DEF4700}" type="presOf" srcId="{9079EFD7-3256-E54D-8D54-6878BAC06BD9}" destId="{96B354C6-A724-E44A-917C-8E743F2E9529}" srcOrd="0" destOrd="0" presId="urn:microsoft.com/office/officeart/2008/layout/NameandTitleOrganizationalChart"/>
    <dgm:cxn modelId="{FBF97A95-89BE-E744-96B0-C522171FBFA6}" type="presOf" srcId="{C4CE4564-2AA1-E146-BD21-446FA18493A2}" destId="{60AC395D-5AD2-1F49-A488-AC7D1046C947}" srcOrd="0" destOrd="0" presId="urn:microsoft.com/office/officeart/2008/layout/NameandTitleOrganizationalChart"/>
    <dgm:cxn modelId="{7957B398-8E4F-5649-833A-2FD7818B4DE1}" type="presOf" srcId="{1348A1D8-6A3C-1448-AEC5-403F3BA9AF74}" destId="{80FB478C-6B8A-754A-8BAA-07096D1C891E}" srcOrd="0" destOrd="0" presId="urn:microsoft.com/office/officeart/2008/layout/NameandTitleOrganizationalChart"/>
    <dgm:cxn modelId="{84C95DA3-8A29-A846-BA6A-612ADCDC215D}" type="presOf" srcId="{31209276-181C-CA4C-A5C7-BC3F8D906CEC}" destId="{176B1D88-296F-2347-BCE1-87AC0A7AC615}" srcOrd="0" destOrd="0" presId="urn:microsoft.com/office/officeart/2008/layout/NameandTitleOrganizationalChart"/>
    <dgm:cxn modelId="{58A65FBF-8591-4B4D-A064-851E6DB2E3CA}" type="presOf" srcId="{8EDB99DE-D18D-EB45-BD2C-8E133D9C5CD1}" destId="{3A321807-7646-2543-A0C3-9896EE84E279}" srcOrd="0" destOrd="0" presId="urn:microsoft.com/office/officeart/2008/layout/NameandTitleOrganizationalChart"/>
    <dgm:cxn modelId="{AB747BBF-8F55-0348-92F9-4951BDB36B87}" type="presOf" srcId="{43A4166A-934C-184E-8C21-7E58B4C1F223}" destId="{428DD763-4A42-3247-B07B-130705FC6A46}" srcOrd="1" destOrd="0" presId="urn:microsoft.com/office/officeart/2008/layout/NameandTitleOrganizationalChart"/>
    <dgm:cxn modelId="{2DCD76CA-484A-D243-B828-5CAD37B78F57}" type="presOf" srcId="{50A9CEAA-3509-A147-998D-43C544D78494}" destId="{59756BA0-87C0-254C-B6BF-7FF24DAE2082}" srcOrd="0" destOrd="0" presId="urn:microsoft.com/office/officeart/2008/layout/NameandTitleOrganizationalChart"/>
    <dgm:cxn modelId="{645FD8CC-FAD3-9F45-AAEC-306DB30B08F3}" type="presOf" srcId="{585C274C-2F4E-3048-B30D-F7B056B3D41E}" destId="{0932A60C-E4F7-DF41-9284-B7234492F70D}" srcOrd="0" destOrd="0" presId="urn:microsoft.com/office/officeart/2008/layout/NameandTitleOrganizationalChart"/>
    <dgm:cxn modelId="{530DEFD2-4E47-C845-8774-C336C11D8268}" type="presOf" srcId="{31209276-181C-CA4C-A5C7-BC3F8D906CEC}" destId="{6E9B3069-680D-EF46-92A0-78C1F2578594}" srcOrd="1" destOrd="0" presId="urn:microsoft.com/office/officeart/2008/layout/NameandTitleOrganizationalChart"/>
    <dgm:cxn modelId="{F2B548F0-89D5-B547-8292-6F7784D94BA4}" type="presOf" srcId="{0350517C-DE60-2848-A5C1-18EF7626B697}" destId="{D11E951F-6C32-6840-9738-78111EDBD996}" srcOrd="1" destOrd="0" presId="urn:microsoft.com/office/officeart/2008/layout/NameandTitleOrganizationalChart"/>
    <dgm:cxn modelId="{C48DBFF2-4DEF-0C45-A7CA-4DF9A8B5AF76}" type="presOf" srcId="{9D628EAE-AEFF-9448-8D99-013D9E1D4E16}" destId="{DA053354-3ADD-B34D-9D0D-48C2FF3814F6}" srcOrd="1" destOrd="0" presId="urn:microsoft.com/office/officeart/2008/layout/NameandTitleOrganizationalChart"/>
    <dgm:cxn modelId="{E222B84E-7893-7043-80F5-39B0DA502F81}" type="presParOf" srcId="{0932A60C-E4F7-DF41-9284-B7234492F70D}" destId="{EF0DC156-2E76-DD4F-9239-3968C854ABF1}" srcOrd="0" destOrd="0" presId="urn:microsoft.com/office/officeart/2008/layout/NameandTitleOrganizationalChart"/>
    <dgm:cxn modelId="{1A3FD0C7-8938-3343-8C01-CC6B423D1F0F}" type="presParOf" srcId="{EF0DC156-2E76-DD4F-9239-3968C854ABF1}" destId="{E1DDB6DE-7DF6-3B4E-8B53-B8C027A15A59}" srcOrd="0" destOrd="0" presId="urn:microsoft.com/office/officeart/2008/layout/NameandTitleOrganizationalChart"/>
    <dgm:cxn modelId="{62BB471F-B428-AC40-B62A-8DDBB90C5FCE}" type="presParOf" srcId="{E1DDB6DE-7DF6-3B4E-8B53-B8C027A15A59}" destId="{4CB017AE-E382-A34F-A94A-5B15E6C9A7AD}" srcOrd="0" destOrd="0" presId="urn:microsoft.com/office/officeart/2008/layout/NameandTitleOrganizationalChart"/>
    <dgm:cxn modelId="{71E3F2F5-ED9F-2F45-A58B-A5AB781A43DC}" type="presParOf" srcId="{E1DDB6DE-7DF6-3B4E-8B53-B8C027A15A59}" destId="{3F51D5DF-3F43-9C46-A15F-329B6500A4F2}" srcOrd="1" destOrd="0" presId="urn:microsoft.com/office/officeart/2008/layout/NameandTitleOrganizationalChart"/>
    <dgm:cxn modelId="{9E8399D5-6F5A-814D-A6B1-2A7FC772228A}" type="presParOf" srcId="{E1DDB6DE-7DF6-3B4E-8B53-B8C027A15A59}" destId="{D11E951F-6C32-6840-9738-78111EDBD996}" srcOrd="2" destOrd="0" presId="urn:microsoft.com/office/officeart/2008/layout/NameandTitleOrganizationalChart"/>
    <dgm:cxn modelId="{7E8FE868-3AA5-7B49-9A0E-5E94407629B9}" type="presParOf" srcId="{EF0DC156-2E76-DD4F-9239-3968C854ABF1}" destId="{3D60881F-7224-5147-BABC-9CE0ABE6E8B0}" srcOrd="1" destOrd="0" presId="urn:microsoft.com/office/officeart/2008/layout/NameandTitleOrganizationalChart"/>
    <dgm:cxn modelId="{6AA52EBD-8020-264F-9696-46E831D3C6E5}" type="presParOf" srcId="{3D60881F-7224-5147-BABC-9CE0ABE6E8B0}" destId="{68F32484-F621-3144-A0B4-CAF278B8913C}" srcOrd="0" destOrd="0" presId="urn:microsoft.com/office/officeart/2008/layout/NameandTitleOrganizationalChart"/>
    <dgm:cxn modelId="{B6FDECEF-357D-8249-9F12-F5CC2CCB74F3}" type="presParOf" srcId="{3D60881F-7224-5147-BABC-9CE0ABE6E8B0}" destId="{E0B52F10-0CC3-5A46-B59F-BD4806AFBC34}" srcOrd="1" destOrd="0" presId="urn:microsoft.com/office/officeart/2008/layout/NameandTitleOrganizationalChart"/>
    <dgm:cxn modelId="{B250FFA5-CB5C-8644-BEF8-810FA536B8D3}" type="presParOf" srcId="{E0B52F10-0CC3-5A46-B59F-BD4806AFBC34}" destId="{D960C9F4-3CFA-394D-9389-4909650C70D2}" srcOrd="0" destOrd="0" presId="urn:microsoft.com/office/officeart/2008/layout/NameandTitleOrganizationalChart"/>
    <dgm:cxn modelId="{9475B022-0CD2-254D-8828-64AF5034EAA3}" type="presParOf" srcId="{D960C9F4-3CFA-394D-9389-4909650C70D2}" destId="{B5A38A05-3D10-CA40-BDD1-311E456BDD67}" srcOrd="0" destOrd="0" presId="urn:microsoft.com/office/officeart/2008/layout/NameandTitleOrganizationalChart"/>
    <dgm:cxn modelId="{8C4827D8-37AA-F244-BFA7-C2ABE767053B}" type="presParOf" srcId="{D960C9F4-3CFA-394D-9389-4909650C70D2}" destId="{649C3514-AA45-C541-89DF-BEB88EE04E12}" srcOrd="1" destOrd="0" presId="urn:microsoft.com/office/officeart/2008/layout/NameandTitleOrganizationalChart"/>
    <dgm:cxn modelId="{DD8E7801-6F44-FB43-8377-DA1A4AB0E6D7}" type="presParOf" srcId="{D960C9F4-3CFA-394D-9389-4909650C70D2}" destId="{754FF96A-D8AD-A847-AC68-1296D50614A4}" srcOrd="2" destOrd="0" presId="urn:microsoft.com/office/officeart/2008/layout/NameandTitleOrganizationalChart"/>
    <dgm:cxn modelId="{FA16045C-792A-854F-993A-7806442A5AD7}" type="presParOf" srcId="{E0B52F10-0CC3-5A46-B59F-BD4806AFBC34}" destId="{D5E32F63-92D6-3143-ADBA-C3D7735017C6}" srcOrd="1" destOrd="0" presId="urn:microsoft.com/office/officeart/2008/layout/NameandTitleOrganizationalChart"/>
    <dgm:cxn modelId="{E0C1F12F-876E-0C48-A3C7-BF71A76A7CEE}" type="presParOf" srcId="{D5E32F63-92D6-3143-ADBA-C3D7735017C6}" destId="{3A321807-7646-2543-A0C3-9896EE84E279}" srcOrd="0" destOrd="0" presId="urn:microsoft.com/office/officeart/2008/layout/NameandTitleOrganizationalChart"/>
    <dgm:cxn modelId="{FA305645-6DB3-0E4E-AFAA-D6EE30906CDB}" type="presParOf" srcId="{D5E32F63-92D6-3143-ADBA-C3D7735017C6}" destId="{763DEC8C-D7D0-3F40-8A34-02488440B0A9}" srcOrd="1" destOrd="0" presId="urn:microsoft.com/office/officeart/2008/layout/NameandTitleOrganizationalChart"/>
    <dgm:cxn modelId="{8CD77038-04E1-8840-8A7D-DACF7D2B2B0F}" type="presParOf" srcId="{763DEC8C-D7D0-3F40-8A34-02488440B0A9}" destId="{8F0C46AC-AC4F-084E-A2F6-28C61B5961D4}" srcOrd="0" destOrd="0" presId="urn:microsoft.com/office/officeart/2008/layout/NameandTitleOrganizationalChart"/>
    <dgm:cxn modelId="{D3C9DE70-CE65-9D49-AF59-FEDD6F44FFC7}" type="presParOf" srcId="{8F0C46AC-AC4F-084E-A2F6-28C61B5961D4}" destId="{EA421062-5BFE-6544-B7CA-0397A2E926FF}" srcOrd="0" destOrd="0" presId="urn:microsoft.com/office/officeart/2008/layout/NameandTitleOrganizationalChart"/>
    <dgm:cxn modelId="{CF4FE224-0EEE-5B44-A466-729E79C5F0A2}" type="presParOf" srcId="{8F0C46AC-AC4F-084E-A2F6-28C61B5961D4}" destId="{6D7C01DE-D45C-024F-AE2E-67AD5C4ABBF2}" srcOrd="1" destOrd="0" presId="urn:microsoft.com/office/officeart/2008/layout/NameandTitleOrganizationalChart"/>
    <dgm:cxn modelId="{C4CFC095-ED68-1B42-94C9-2E1BF3A46EEA}" type="presParOf" srcId="{8F0C46AC-AC4F-084E-A2F6-28C61B5961D4}" destId="{C7C38E60-22FA-D240-81F7-3554C8968917}" srcOrd="2" destOrd="0" presId="urn:microsoft.com/office/officeart/2008/layout/NameandTitleOrganizationalChart"/>
    <dgm:cxn modelId="{508061FA-72DF-AC45-A1FF-CEB6412D5BE9}" type="presParOf" srcId="{763DEC8C-D7D0-3F40-8A34-02488440B0A9}" destId="{783A5540-1677-5C4F-AC62-D9A7A4875131}" srcOrd="1" destOrd="0" presId="urn:microsoft.com/office/officeart/2008/layout/NameandTitleOrganizationalChart"/>
    <dgm:cxn modelId="{69DC70F2-BFDF-0D40-A537-8B26EBB78367}" type="presParOf" srcId="{763DEC8C-D7D0-3F40-8A34-02488440B0A9}" destId="{0347AED4-972B-0649-8F3B-E92DE6FDC11D}" srcOrd="2" destOrd="0" presId="urn:microsoft.com/office/officeart/2008/layout/NameandTitleOrganizationalChart"/>
    <dgm:cxn modelId="{F0B755FF-C8D5-A645-B482-C28AA70A2C2A}" type="presParOf" srcId="{E0B52F10-0CC3-5A46-B59F-BD4806AFBC34}" destId="{F17F8F41-C9E7-764B-936D-2A661F1E61C5}" srcOrd="2" destOrd="0" presId="urn:microsoft.com/office/officeart/2008/layout/NameandTitleOrganizationalChart"/>
    <dgm:cxn modelId="{969BC873-2919-4347-8415-497B41DAEFCD}" type="presParOf" srcId="{3D60881F-7224-5147-BABC-9CE0ABE6E8B0}" destId="{59756BA0-87C0-254C-B6BF-7FF24DAE2082}" srcOrd="2" destOrd="0" presId="urn:microsoft.com/office/officeart/2008/layout/NameandTitleOrganizationalChart"/>
    <dgm:cxn modelId="{EBF560B7-A7DF-FF49-B919-F01D59C1A289}" type="presParOf" srcId="{3D60881F-7224-5147-BABC-9CE0ABE6E8B0}" destId="{D91142F3-BC5F-CD44-B909-9D5CF5992B84}" srcOrd="3" destOrd="0" presId="urn:microsoft.com/office/officeart/2008/layout/NameandTitleOrganizationalChart"/>
    <dgm:cxn modelId="{A8B849BD-5FF5-FC4A-99F9-7DFD2286A5A2}" type="presParOf" srcId="{D91142F3-BC5F-CD44-B909-9D5CF5992B84}" destId="{D8C5818B-5D50-2C47-97F2-B5592526FF6E}" srcOrd="0" destOrd="0" presId="urn:microsoft.com/office/officeart/2008/layout/NameandTitleOrganizationalChart"/>
    <dgm:cxn modelId="{A2B3110E-03C8-BC42-8AB4-8932D437CB08}" type="presParOf" srcId="{D8C5818B-5D50-2C47-97F2-B5592526FF6E}" destId="{44EA14CC-6096-1647-9543-E73E5BE8E9D7}" srcOrd="0" destOrd="0" presId="urn:microsoft.com/office/officeart/2008/layout/NameandTitleOrganizationalChart"/>
    <dgm:cxn modelId="{12B35A1B-4095-624F-8E26-A4AF7BA29396}" type="presParOf" srcId="{D8C5818B-5D50-2C47-97F2-B5592526FF6E}" destId="{96B354C6-A724-E44A-917C-8E743F2E9529}" srcOrd="1" destOrd="0" presId="urn:microsoft.com/office/officeart/2008/layout/NameandTitleOrganizationalChart"/>
    <dgm:cxn modelId="{1C83D16A-E792-694F-B973-184A0CE30195}" type="presParOf" srcId="{D8C5818B-5D50-2C47-97F2-B5592526FF6E}" destId="{428DD763-4A42-3247-B07B-130705FC6A46}" srcOrd="2" destOrd="0" presId="urn:microsoft.com/office/officeart/2008/layout/NameandTitleOrganizationalChart"/>
    <dgm:cxn modelId="{E7B52FE6-E2BE-3340-B727-CD384B63E242}" type="presParOf" srcId="{D91142F3-BC5F-CD44-B909-9D5CF5992B84}" destId="{5D50E42E-DEF1-A448-ADBE-8E929CD80C3A}" srcOrd="1" destOrd="0" presId="urn:microsoft.com/office/officeart/2008/layout/NameandTitleOrganizationalChart"/>
    <dgm:cxn modelId="{8ED931FC-53C0-E74B-803C-84645AC37B99}" type="presParOf" srcId="{5D50E42E-DEF1-A448-ADBE-8E929CD80C3A}" destId="{80FB478C-6B8A-754A-8BAA-07096D1C891E}" srcOrd="0" destOrd="0" presId="urn:microsoft.com/office/officeart/2008/layout/NameandTitleOrganizationalChart"/>
    <dgm:cxn modelId="{899FC443-6E02-6446-B9DD-DC25D45300EE}" type="presParOf" srcId="{5D50E42E-DEF1-A448-ADBE-8E929CD80C3A}" destId="{30698BB6-F6DC-D643-BEB7-548752BCC207}" srcOrd="1" destOrd="0" presId="urn:microsoft.com/office/officeart/2008/layout/NameandTitleOrganizationalChart"/>
    <dgm:cxn modelId="{64555035-07F0-B34F-BA6B-83490648C63B}" type="presParOf" srcId="{30698BB6-F6DC-D643-BEB7-548752BCC207}" destId="{0E51DFBC-2442-4845-8BF5-2DD0CA5BAEB2}" srcOrd="0" destOrd="0" presId="urn:microsoft.com/office/officeart/2008/layout/NameandTitleOrganizationalChart"/>
    <dgm:cxn modelId="{E9F557A8-9117-8349-B622-D810A6A6E9D7}" type="presParOf" srcId="{0E51DFBC-2442-4845-8BF5-2DD0CA5BAEB2}" destId="{176B1D88-296F-2347-BCE1-87AC0A7AC615}" srcOrd="0" destOrd="0" presId="urn:microsoft.com/office/officeart/2008/layout/NameandTitleOrganizationalChart"/>
    <dgm:cxn modelId="{D0249184-177B-B34D-9BF1-CEAFF49620BD}" type="presParOf" srcId="{0E51DFBC-2442-4845-8BF5-2DD0CA5BAEB2}" destId="{60AC395D-5AD2-1F49-A488-AC7D1046C947}" srcOrd="1" destOrd="0" presId="urn:microsoft.com/office/officeart/2008/layout/NameandTitleOrganizationalChart"/>
    <dgm:cxn modelId="{0FB13A70-0D32-1F47-8192-3DD62FDB899C}" type="presParOf" srcId="{0E51DFBC-2442-4845-8BF5-2DD0CA5BAEB2}" destId="{6E9B3069-680D-EF46-92A0-78C1F2578594}" srcOrd="2" destOrd="0" presId="urn:microsoft.com/office/officeart/2008/layout/NameandTitleOrganizationalChart"/>
    <dgm:cxn modelId="{B66D9EE3-AEDE-3A4B-80EE-A58650FE8F59}" type="presParOf" srcId="{30698BB6-F6DC-D643-BEB7-548752BCC207}" destId="{8D5C6A3E-FF5C-224A-947E-6ED2A347EF66}" srcOrd="1" destOrd="0" presId="urn:microsoft.com/office/officeart/2008/layout/NameandTitleOrganizationalChart"/>
    <dgm:cxn modelId="{37B9287D-3FE4-B441-A840-720BE166C332}" type="presParOf" srcId="{30698BB6-F6DC-D643-BEB7-548752BCC207}" destId="{23748890-ADF3-E742-986E-5C8BAE47CE48}" srcOrd="2" destOrd="0" presId="urn:microsoft.com/office/officeart/2008/layout/NameandTitleOrganizationalChart"/>
    <dgm:cxn modelId="{6748034A-8B24-A94B-A5E2-A2CD4C91D293}" type="presParOf" srcId="{5D50E42E-DEF1-A448-ADBE-8E929CD80C3A}" destId="{727E6613-0F30-5D4B-9252-E0DF7AEE2FA2}" srcOrd="2" destOrd="0" presId="urn:microsoft.com/office/officeart/2008/layout/NameandTitleOrganizationalChart"/>
    <dgm:cxn modelId="{29D1EF86-25F9-A040-841C-096838BEA809}" type="presParOf" srcId="{5D50E42E-DEF1-A448-ADBE-8E929CD80C3A}" destId="{17A79A9A-8C4C-B441-AEF9-82341FD13214}" srcOrd="3" destOrd="0" presId="urn:microsoft.com/office/officeart/2008/layout/NameandTitleOrganizationalChart"/>
    <dgm:cxn modelId="{7456791D-C5DB-FC4E-BC91-E38D8307144B}" type="presParOf" srcId="{17A79A9A-8C4C-B441-AEF9-82341FD13214}" destId="{2869E630-6D30-A14F-A56C-31510AE11E44}" srcOrd="0" destOrd="0" presId="urn:microsoft.com/office/officeart/2008/layout/NameandTitleOrganizationalChart"/>
    <dgm:cxn modelId="{AD4D1734-310C-1E4B-8916-F61F45B7B408}" type="presParOf" srcId="{2869E630-6D30-A14F-A56C-31510AE11E44}" destId="{8B2829DE-C189-7C47-A3D6-6379C103FFF7}" srcOrd="0" destOrd="0" presId="urn:microsoft.com/office/officeart/2008/layout/NameandTitleOrganizationalChart"/>
    <dgm:cxn modelId="{CC21712D-B034-7441-805F-B46212B938D7}" type="presParOf" srcId="{2869E630-6D30-A14F-A56C-31510AE11E44}" destId="{7E520F6D-F43B-484C-BCAE-2F57C10715BB}" srcOrd="1" destOrd="0" presId="urn:microsoft.com/office/officeart/2008/layout/NameandTitleOrganizationalChart"/>
    <dgm:cxn modelId="{088EF77D-EF11-9543-8D65-0831B12224BF}" type="presParOf" srcId="{2869E630-6D30-A14F-A56C-31510AE11E44}" destId="{DA053354-3ADD-B34D-9D0D-48C2FF3814F6}" srcOrd="2" destOrd="0" presId="urn:microsoft.com/office/officeart/2008/layout/NameandTitleOrganizationalChart"/>
    <dgm:cxn modelId="{EEC63BF7-2D86-6343-AE95-30D4C6608122}" type="presParOf" srcId="{17A79A9A-8C4C-B441-AEF9-82341FD13214}" destId="{732CD041-DD58-5F4A-8736-EF5EA9A9187A}" srcOrd="1" destOrd="0" presId="urn:microsoft.com/office/officeart/2008/layout/NameandTitleOrganizationalChart"/>
    <dgm:cxn modelId="{68D46175-7791-F649-A450-51517AA3C741}" type="presParOf" srcId="{17A79A9A-8C4C-B441-AEF9-82341FD13214}" destId="{B13BDA38-0FC7-2644-B4C5-242E8FB1DA27}" srcOrd="2" destOrd="0" presId="urn:microsoft.com/office/officeart/2008/layout/NameandTitleOrganizationalChart"/>
    <dgm:cxn modelId="{821A7CD0-590E-2F40-9D6B-94E6A84514A5}" type="presParOf" srcId="{D91142F3-BC5F-CD44-B909-9D5CF5992B84}" destId="{3264EE85-D29B-4949-8C8E-BC176B24419D}" srcOrd="2" destOrd="0" presId="urn:microsoft.com/office/officeart/2008/layout/NameandTitleOrganizationalChart"/>
    <dgm:cxn modelId="{D097B3EB-B031-0244-90A0-79CD59607400}" type="presParOf" srcId="{EF0DC156-2E76-DD4F-9239-3968C854ABF1}" destId="{CD57AB41-0091-FB49-8618-AD69A06D4620}" srcOrd="2" destOrd="0" presId="urn:microsoft.com/office/officeart/2008/layout/NameandTitleOrganizationalChar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7E6613-0F30-5D4B-9252-E0DF7AEE2FA2}">
      <dsp:nvSpPr>
        <dsp:cNvPr id="0" name=""/>
        <dsp:cNvSpPr/>
      </dsp:nvSpPr>
      <dsp:spPr>
        <a:xfrm>
          <a:off x="9402635" y="4082346"/>
          <a:ext cx="2050943" cy="914618"/>
        </a:xfrm>
        <a:custGeom>
          <a:avLst/>
          <a:gdLst/>
          <a:ahLst/>
          <a:cxnLst/>
          <a:rect l="0" t="0" r="0" b="0"/>
          <a:pathLst>
            <a:path>
              <a:moveTo>
                <a:pt x="0" y="0"/>
              </a:moveTo>
              <a:lnTo>
                <a:pt x="0" y="545253"/>
              </a:lnTo>
              <a:lnTo>
                <a:pt x="2050943" y="545253"/>
              </a:lnTo>
              <a:lnTo>
                <a:pt x="2050943" y="91461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FB478C-6B8A-754A-8BAA-07096D1C891E}">
      <dsp:nvSpPr>
        <dsp:cNvPr id="0" name=""/>
        <dsp:cNvSpPr/>
      </dsp:nvSpPr>
      <dsp:spPr>
        <a:xfrm>
          <a:off x="7351692" y="4082346"/>
          <a:ext cx="2050943" cy="914618"/>
        </a:xfrm>
        <a:custGeom>
          <a:avLst/>
          <a:gdLst/>
          <a:ahLst/>
          <a:cxnLst/>
          <a:rect l="0" t="0" r="0" b="0"/>
          <a:pathLst>
            <a:path>
              <a:moveTo>
                <a:pt x="2050943" y="0"/>
              </a:moveTo>
              <a:lnTo>
                <a:pt x="2050943" y="545253"/>
              </a:lnTo>
              <a:lnTo>
                <a:pt x="0" y="545253"/>
              </a:lnTo>
              <a:lnTo>
                <a:pt x="0" y="91461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756BA0-87C0-254C-B6BF-7FF24DAE2082}">
      <dsp:nvSpPr>
        <dsp:cNvPr id="0" name=""/>
        <dsp:cNvSpPr/>
      </dsp:nvSpPr>
      <dsp:spPr>
        <a:xfrm>
          <a:off x="6479091" y="1584733"/>
          <a:ext cx="2923544" cy="914618"/>
        </a:xfrm>
        <a:custGeom>
          <a:avLst/>
          <a:gdLst/>
          <a:ahLst/>
          <a:cxnLst/>
          <a:rect l="0" t="0" r="0" b="0"/>
          <a:pathLst>
            <a:path>
              <a:moveTo>
                <a:pt x="0" y="0"/>
              </a:moveTo>
              <a:lnTo>
                <a:pt x="0" y="545253"/>
              </a:lnTo>
              <a:lnTo>
                <a:pt x="2923544" y="545253"/>
              </a:lnTo>
              <a:lnTo>
                <a:pt x="2923544" y="91461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321807-7646-2543-A0C3-9896EE84E279}">
      <dsp:nvSpPr>
        <dsp:cNvPr id="0" name=""/>
        <dsp:cNvSpPr/>
      </dsp:nvSpPr>
      <dsp:spPr>
        <a:xfrm>
          <a:off x="3204085" y="4082346"/>
          <a:ext cx="91440" cy="914618"/>
        </a:xfrm>
        <a:custGeom>
          <a:avLst/>
          <a:gdLst/>
          <a:ahLst/>
          <a:cxnLst/>
          <a:rect l="0" t="0" r="0" b="0"/>
          <a:pathLst>
            <a:path>
              <a:moveTo>
                <a:pt x="45720" y="0"/>
              </a:moveTo>
              <a:lnTo>
                <a:pt x="45720" y="91461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F32484-F621-3144-A0B4-CAF278B8913C}">
      <dsp:nvSpPr>
        <dsp:cNvPr id="0" name=""/>
        <dsp:cNvSpPr/>
      </dsp:nvSpPr>
      <dsp:spPr>
        <a:xfrm>
          <a:off x="3249805" y="1584733"/>
          <a:ext cx="3229285" cy="914618"/>
        </a:xfrm>
        <a:custGeom>
          <a:avLst/>
          <a:gdLst/>
          <a:ahLst/>
          <a:cxnLst/>
          <a:rect l="0" t="0" r="0" b="0"/>
          <a:pathLst>
            <a:path>
              <a:moveTo>
                <a:pt x="3229285" y="0"/>
              </a:moveTo>
              <a:lnTo>
                <a:pt x="3229285" y="545253"/>
              </a:lnTo>
              <a:lnTo>
                <a:pt x="0" y="545253"/>
              </a:lnTo>
              <a:lnTo>
                <a:pt x="0" y="91461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B017AE-E382-A34F-A94A-5B15E6C9A7AD}">
      <dsp:nvSpPr>
        <dsp:cNvPr id="0" name=""/>
        <dsp:cNvSpPr/>
      </dsp:nvSpPr>
      <dsp:spPr>
        <a:xfrm>
          <a:off x="4018484" y="1740"/>
          <a:ext cx="4921214" cy="158299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223378" numCol="1" spcCol="1270" anchor="ctr" anchorCtr="0">
          <a:noAutofit/>
        </a:bodyPr>
        <a:lstStyle/>
        <a:p>
          <a:pPr marL="0" lvl="0" indent="0" algn="ctr" defTabSz="2133600">
            <a:lnSpc>
              <a:spcPct val="90000"/>
            </a:lnSpc>
            <a:spcBef>
              <a:spcPct val="0"/>
            </a:spcBef>
            <a:spcAft>
              <a:spcPct val="35000"/>
            </a:spcAft>
            <a:buNone/>
          </a:pPr>
          <a:r>
            <a:rPr lang="en-US" sz="4800" kern="1200" dirty="0"/>
            <a:t>Document</a:t>
          </a:r>
        </a:p>
      </dsp:txBody>
      <dsp:txXfrm>
        <a:off x="4018484" y="1740"/>
        <a:ext cx="4921214" cy="1582993"/>
      </dsp:txXfrm>
    </dsp:sp>
    <dsp:sp modelId="{3F51D5DF-3F43-9C46-A15F-329B6500A4F2}">
      <dsp:nvSpPr>
        <dsp:cNvPr id="0" name=""/>
        <dsp:cNvSpPr/>
      </dsp:nvSpPr>
      <dsp:spPr>
        <a:xfrm>
          <a:off x="5561867" y="1232957"/>
          <a:ext cx="2751673" cy="527664"/>
        </a:xfrm>
        <a:prstGeom prst="rect">
          <a:avLst/>
        </a:prstGeom>
        <a:solidFill>
          <a:schemeClr val="lt1">
            <a:hueOff val="0"/>
            <a:satOff val="0"/>
            <a:lumOff val="0"/>
            <a:alpha val="0"/>
          </a:schemeClr>
        </a:solidFill>
        <a:ln w="25400" cap="flat" cmpd="sng" algn="ctr">
          <a:solidFill>
            <a:schemeClr val="accent1">
              <a:hueOff val="0"/>
              <a:satOff val="0"/>
              <a:lumOff val="0"/>
              <a:alpha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r" defTabSz="533400">
            <a:lnSpc>
              <a:spcPct val="90000"/>
            </a:lnSpc>
            <a:spcBef>
              <a:spcPct val="0"/>
            </a:spcBef>
            <a:spcAft>
              <a:spcPct val="35000"/>
            </a:spcAft>
            <a:buNone/>
          </a:pPr>
          <a:endParaRPr lang="en-US" sz="1200" kern="1200"/>
        </a:p>
      </dsp:txBody>
      <dsp:txXfrm>
        <a:off x="5561867" y="1232957"/>
        <a:ext cx="2751673" cy="527664"/>
      </dsp:txXfrm>
    </dsp:sp>
    <dsp:sp modelId="{B5A38A05-3D10-CA40-BDD1-311E456BDD67}">
      <dsp:nvSpPr>
        <dsp:cNvPr id="0" name=""/>
        <dsp:cNvSpPr/>
      </dsp:nvSpPr>
      <dsp:spPr>
        <a:xfrm>
          <a:off x="1721098" y="2499352"/>
          <a:ext cx="3057414" cy="158299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223378" numCol="1" spcCol="1270" anchor="ctr" anchorCtr="0">
          <a:noAutofit/>
        </a:bodyPr>
        <a:lstStyle/>
        <a:p>
          <a:pPr marL="0" lvl="0" indent="0" algn="ctr" defTabSz="2133600">
            <a:lnSpc>
              <a:spcPct val="90000"/>
            </a:lnSpc>
            <a:spcBef>
              <a:spcPct val="0"/>
            </a:spcBef>
            <a:spcAft>
              <a:spcPct val="35000"/>
            </a:spcAft>
            <a:buNone/>
          </a:pPr>
          <a:r>
            <a:rPr lang="en-US" sz="4800" kern="1200" dirty="0"/>
            <a:t>Head</a:t>
          </a:r>
        </a:p>
      </dsp:txBody>
      <dsp:txXfrm>
        <a:off x="1721098" y="2499352"/>
        <a:ext cx="3057414" cy="1582993"/>
      </dsp:txXfrm>
    </dsp:sp>
    <dsp:sp modelId="{649C3514-AA45-C541-89DF-BEB88EE04E12}">
      <dsp:nvSpPr>
        <dsp:cNvPr id="0" name=""/>
        <dsp:cNvSpPr/>
      </dsp:nvSpPr>
      <dsp:spPr>
        <a:xfrm>
          <a:off x="2332581" y="3730569"/>
          <a:ext cx="2751673" cy="527664"/>
        </a:xfrm>
        <a:prstGeom prst="rect">
          <a:avLst/>
        </a:prstGeom>
        <a:solidFill>
          <a:schemeClr val="lt1">
            <a:hueOff val="0"/>
            <a:satOff val="0"/>
            <a:lumOff val="0"/>
            <a:alpha val="0"/>
          </a:schemeClr>
        </a:solidFill>
        <a:ln w="25400" cap="flat" cmpd="sng" algn="ctr">
          <a:solidFill>
            <a:schemeClr val="accent1">
              <a:hueOff val="0"/>
              <a:satOff val="0"/>
              <a:lumOff val="0"/>
              <a:alpha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r" defTabSz="533400">
            <a:lnSpc>
              <a:spcPct val="90000"/>
            </a:lnSpc>
            <a:spcBef>
              <a:spcPct val="0"/>
            </a:spcBef>
            <a:spcAft>
              <a:spcPct val="35000"/>
            </a:spcAft>
            <a:buNone/>
          </a:pPr>
          <a:endParaRPr lang="en-US" sz="1200" kern="1200"/>
        </a:p>
      </dsp:txBody>
      <dsp:txXfrm>
        <a:off x="2332581" y="3730569"/>
        <a:ext cx="2751673" cy="527664"/>
      </dsp:txXfrm>
    </dsp:sp>
    <dsp:sp modelId="{EA421062-5BFE-6544-B7CA-0397A2E926FF}">
      <dsp:nvSpPr>
        <dsp:cNvPr id="0" name=""/>
        <dsp:cNvSpPr/>
      </dsp:nvSpPr>
      <dsp:spPr>
        <a:xfrm>
          <a:off x="1721098" y="4996964"/>
          <a:ext cx="3057414" cy="158299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223378" numCol="1" spcCol="1270" anchor="ctr" anchorCtr="0">
          <a:noAutofit/>
        </a:bodyPr>
        <a:lstStyle/>
        <a:p>
          <a:pPr marL="0" lvl="0" indent="0" algn="ctr" defTabSz="2133600">
            <a:lnSpc>
              <a:spcPct val="90000"/>
            </a:lnSpc>
            <a:spcBef>
              <a:spcPct val="0"/>
            </a:spcBef>
            <a:spcAft>
              <a:spcPct val="35000"/>
            </a:spcAft>
            <a:buNone/>
          </a:pPr>
          <a:r>
            <a:rPr lang="en-US" sz="4800" kern="1200" dirty="0"/>
            <a:t>Title </a:t>
          </a:r>
        </a:p>
      </dsp:txBody>
      <dsp:txXfrm>
        <a:off x="1721098" y="4996964"/>
        <a:ext cx="3057414" cy="1582993"/>
      </dsp:txXfrm>
    </dsp:sp>
    <dsp:sp modelId="{6D7C01DE-D45C-024F-AE2E-67AD5C4ABBF2}">
      <dsp:nvSpPr>
        <dsp:cNvPr id="0" name=""/>
        <dsp:cNvSpPr/>
      </dsp:nvSpPr>
      <dsp:spPr>
        <a:xfrm>
          <a:off x="2332581" y="6228182"/>
          <a:ext cx="2751673" cy="527664"/>
        </a:xfrm>
        <a:prstGeom prst="rect">
          <a:avLst/>
        </a:prstGeom>
        <a:solidFill>
          <a:schemeClr val="lt1">
            <a:hueOff val="0"/>
            <a:satOff val="0"/>
            <a:lumOff val="0"/>
            <a:alpha val="0"/>
          </a:schemeClr>
        </a:solidFill>
        <a:ln w="25400" cap="flat" cmpd="sng" algn="ctr">
          <a:solidFill>
            <a:schemeClr val="accent1">
              <a:hueOff val="0"/>
              <a:satOff val="0"/>
              <a:lumOff val="0"/>
              <a:alpha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7780" rIns="71120" bIns="17780" numCol="1" spcCol="1270" anchor="ctr" anchorCtr="0">
          <a:noAutofit/>
        </a:bodyPr>
        <a:lstStyle/>
        <a:p>
          <a:pPr marL="0" lvl="0" indent="0" algn="r" defTabSz="1244600">
            <a:lnSpc>
              <a:spcPct val="90000"/>
            </a:lnSpc>
            <a:spcBef>
              <a:spcPct val="0"/>
            </a:spcBef>
            <a:spcAft>
              <a:spcPct val="35000"/>
            </a:spcAft>
            <a:buNone/>
          </a:pPr>
          <a:endParaRPr lang="en-US" sz="2800" kern="1200"/>
        </a:p>
      </dsp:txBody>
      <dsp:txXfrm>
        <a:off x="2332581" y="6228182"/>
        <a:ext cx="2751673" cy="527664"/>
      </dsp:txXfrm>
    </dsp:sp>
    <dsp:sp modelId="{44EA14CC-6096-1647-9543-E73E5BE8E9D7}">
      <dsp:nvSpPr>
        <dsp:cNvPr id="0" name=""/>
        <dsp:cNvSpPr/>
      </dsp:nvSpPr>
      <dsp:spPr>
        <a:xfrm>
          <a:off x="7873928" y="2499352"/>
          <a:ext cx="3057414" cy="158299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223378" numCol="1" spcCol="1270" anchor="ctr" anchorCtr="0">
          <a:noAutofit/>
        </a:bodyPr>
        <a:lstStyle/>
        <a:p>
          <a:pPr marL="0" lvl="0" indent="0" algn="ctr" defTabSz="2133600">
            <a:lnSpc>
              <a:spcPct val="90000"/>
            </a:lnSpc>
            <a:spcBef>
              <a:spcPct val="0"/>
            </a:spcBef>
            <a:spcAft>
              <a:spcPct val="35000"/>
            </a:spcAft>
            <a:buNone/>
          </a:pPr>
          <a:r>
            <a:rPr lang="en-US" sz="4800" kern="1200" dirty="0"/>
            <a:t>Body</a:t>
          </a:r>
        </a:p>
      </dsp:txBody>
      <dsp:txXfrm>
        <a:off x="7873928" y="2499352"/>
        <a:ext cx="3057414" cy="1582993"/>
      </dsp:txXfrm>
    </dsp:sp>
    <dsp:sp modelId="{96B354C6-A724-E44A-917C-8E743F2E9529}">
      <dsp:nvSpPr>
        <dsp:cNvPr id="0" name=""/>
        <dsp:cNvSpPr/>
      </dsp:nvSpPr>
      <dsp:spPr>
        <a:xfrm>
          <a:off x="8485411" y="3730569"/>
          <a:ext cx="2751673" cy="527664"/>
        </a:xfrm>
        <a:prstGeom prst="rect">
          <a:avLst/>
        </a:prstGeom>
        <a:solidFill>
          <a:schemeClr val="lt1">
            <a:hueOff val="0"/>
            <a:satOff val="0"/>
            <a:lumOff val="0"/>
            <a:alpha val="0"/>
          </a:schemeClr>
        </a:solidFill>
        <a:ln w="25400" cap="flat" cmpd="sng" algn="ctr">
          <a:solidFill>
            <a:schemeClr val="accent1">
              <a:hueOff val="0"/>
              <a:satOff val="0"/>
              <a:lumOff val="0"/>
              <a:alpha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r" defTabSz="533400">
            <a:lnSpc>
              <a:spcPct val="90000"/>
            </a:lnSpc>
            <a:spcBef>
              <a:spcPct val="0"/>
            </a:spcBef>
            <a:spcAft>
              <a:spcPct val="35000"/>
            </a:spcAft>
            <a:buNone/>
          </a:pPr>
          <a:endParaRPr lang="en-US" sz="1200" kern="1200"/>
        </a:p>
      </dsp:txBody>
      <dsp:txXfrm>
        <a:off x="8485411" y="3730569"/>
        <a:ext cx="2751673" cy="527664"/>
      </dsp:txXfrm>
    </dsp:sp>
    <dsp:sp modelId="{176B1D88-296F-2347-BCE1-87AC0A7AC615}">
      <dsp:nvSpPr>
        <dsp:cNvPr id="0" name=""/>
        <dsp:cNvSpPr/>
      </dsp:nvSpPr>
      <dsp:spPr>
        <a:xfrm>
          <a:off x="5822984" y="4996964"/>
          <a:ext cx="3057414" cy="158299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223378" numCol="1" spcCol="1270" anchor="ctr" anchorCtr="0">
          <a:noAutofit/>
        </a:bodyPr>
        <a:lstStyle/>
        <a:p>
          <a:pPr marL="0" lvl="0" indent="0" algn="ctr" defTabSz="2133600">
            <a:lnSpc>
              <a:spcPct val="90000"/>
            </a:lnSpc>
            <a:spcBef>
              <a:spcPct val="0"/>
            </a:spcBef>
            <a:spcAft>
              <a:spcPct val="35000"/>
            </a:spcAft>
            <a:buNone/>
          </a:pPr>
          <a:r>
            <a:rPr lang="en-US" sz="4800" kern="1200" dirty="0"/>
            <a:t>Heading 1</a:t>
          </a:r>
        </a:p>
      </dsp:txBody>
      <dsp:txXfrm>
        <a:off x="5822984" y="4996964"/>
        <a:ext cx="3057414" cy="1582993"/>
      </dsp:txXfrm>
    </dsp:sp>
    <dsp:sp modelId="{60AC395D-5AD2-1F49-A488-AC7D1046C947}">
      <dsp:nvSpPr>
        <dsp:cNvPr id="0" name=""/>
        <dsp:cNvSpPr/>
      </dsp:nvSpPr>
      <dsp:spPr>
        <a:xfrm>
          <a:off x="6434467" y="6228182"/>
          <a:ext cx="2751673" cy="527664"/>
        </a:xfrm>
        <a:prstGeom prst="rect">
          <a:avLst/>
        </a:prstGeom>
        <a:solidFill>
          <a:schemeClr val="lt1">
            <a:hueOff val="0"/>
            <a:satOff val="0"/>
            <a:lumOff val="0"/>
            <a:alpha val="0"/>
          </a:schemeClr>
        </a:solidFill>
        <a:ln w="25400" cap="flat" cmpd="sng" algn="ctr">
          <a:solidFill>
            <a:schemeClr val="accent1">
              <a:hueOff val="0"/>
              <a:satOff val="0"/>
              <a:lumOff val="0"/>
              <a:alpha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7780" rIns="71120" bIns="17780" numCol="1" spcCol="1270" anchor="ctr" anchorCtr="0">
          <a:noAutofit/>
        </a:bodyPr>
        <a:lstStyle/>
        <a:p>
          <a:pPr marL="0" lvl="0" indent="0" algn="r" defTabSz="1244600">
            <a:lnSpc>
              <a:spcPct val="90000"/>
            </a:lnSpc>
            <a:spcBef>
              <a:spcPct val="0"/>
            </a:spcBef>
            <a:spcAft>
              <a:spcPct val="35000"/>
            </a:spcAft>
            <a:buNone/>
          </a:pPr>
          <a:endParaRPr lang="en-US" sz="2800" kern="1200"/>
        </a:p>
      </dsp:txBody>
      <dsp:txXfrm>
        <a:off x="6434467" y="6228182"/>
        <a:ext cx="2751673" cy="527664"/>
      </dsp:txXfrm>
    </dsp:sp>
    <dsp:sp modelId="{8B2829DE-C189-7C47-A3D6-6379C103FFF7}">
      <dsp:nvSpPr>
        <dsp:cNvPr id="0" name=""/>
        <dsp:cNvSpPr/>
      </dsp:nvSpPr>
      <dsp:spPr>
        <a:xfrm>
          <a:off x="9924871" y="4996964"/>
          <a:ext cx="3057414" cy="158299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223378" numCol="1" spcCol="1270" anchor="ctr" anchorCtr="0">
          <a:noAutofit/>
        </a:bodyPr>
        <a:lstStyle/>
        <a:p>
          <a:pPr marL="0" lvl="0" indent="0" algn="ctr" defTabSz="2133600">
            <a:lnSpc>
              <a:spcPct val="90000"/>
            </a:lnSpc>
            <a:spcBef>
              <a:spcPct val="0"/>
            </a:spcBef>
            <a:spcAft>
              <a:spcPct val="35000"/>
            </a:spcAft>
            <a:buNone/>
          </a:pPr>
          <a:r>
            <a:rPr lang="en-US" sz="4800" kern="1200" dirty="0"/>
            <a:t>Paragraph </a:t>
          </a:r>
        </a:p>
      </dsp:txBody>
      <dsp:txXfrm>
        <a:off x="9924871" y="4996964"/>
        <a:ext cx="3057414" cy="1582993"/>
      </dsp:txXfrm>
    </dsp:sp>
    <dsp:sp modelId="{7E520F6D-F43B-484C-BCAE-2F57C10715BB}">
      <dsp:nvSpPr>
        <dsp:cNvPr id="0" name=""/>
        <dsp:cNvSpPr/>
      </dsp:nvSpPr>
      <dsp:spPr>
        <a:xfrm>
          <a:off x="10536354" y="6228182"/>
          <a:ext cx="2751673" cy="527664"/>
        </a:xfrm>
        <a:prstGeom prst="rect">
          <a:avLst/>
        </a:prstGeom>
        <a:solidFill>
          <a:schemeClr val="lt1">
            <a:hueOff val="0"/>
            <a:satOff val="0"/>
            <a:lumOff val="0"/>
            <a:alpha val="0"/>
          </a:schemeClr>
        </a:solidFill>
        <a:ln w="25400" cap="flat" cmpd="sng" algn="ctr">
          <a:solidFill>
            <a:schemeClr val="accent1">
              <a:hueOff val="0"/>
              <a:satOff val="0"/>
              <a:lumOff val="0"/>
              <a:alpha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7780" rIns="71120" bIns="17780" numCol="1" spcCol="1270" anchor="ctr" anchorCtr="0">
          <a:noAutofit/>
        </a:bodyPr>
        <a:lstStyle/>
        <a:p>
          <a:pPr marL="0" lvl="0" indent="0" algn="r" defTabSz="1244600">
            <a:lnSpc>
              <a:spcPct val="90000"/>
            </a:lnSpc>
            <a:spcBef>
              <a:spcPct val="0"/>
            </a:spcBef>
            <a:spcAft>
              <a:spcPct val="35000"/>
            </a:spcAft>
            <a:buNone/>
          </a:pPr>
          <a:endParaRPr lang="en-US" sz="2800" kern="1200"/>
        </a:p>
      </dsp:txBody>
      <dsp:txXfrm>
        <a:off x="10536354" y="6228182"/>
        <a:ext cx="2751673" cy="527664"/>
      </dsp:txXfrm>
    </dsp:sp>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825500" latinLnBrk="0">
      <a:defRPr sz="3000">
        <a:latin typeface="Lucida Grande"/>
        <a:ea typeface="Lucida Grande"/>
        <a:cs typeface="Lucida Grande"/>
        <a:sym typeface="Lucida Grande"/>
      </a:defRPr>
    </a:lvl1pPr>
    <a:lvl2pPr indent="342900" defTabSz="825500" latinLnBrk="0">
      <a:defRPr sz="3000">
        <a:latin typeface="Lucida Grande"/>
        <a:ea typeface="Lucida Grande"/>
        <a:cs typeface="Lucida Grande"/>
        <a:sym typeface="Lucida Grande"/>
      </a:defRPr>
    </a:lvl2pPr>
    <a:lvl3pPr indent="685800" defTabSz="825500" latinLnBrk="0">
      <a:defRPr sz="3000">
        <a:latin typeface="Lucida Grande"/>
        <a:ea typeface="Lucida Grande"/>
        <a:cs typeface="Lucida Grande"/>
        <a:sym typeface="Lucida Grande"/>
      </a:defRPr>
    </a:lvl3pPr>
    <a:lvl4pPr indent="1028700" defTabSz="825500" latinLnBrk="0">
      <a:defRPr sz="3000">
        <a:latin typeface="Lucida Grande"/>
        <a:ea typeface="Lucida Grande"/>
        <a:cs typeface="Lucida Grande"/>
        <a:sym typeface="Lucida Grande"/>
      </a:defRPr>
    </a:lvl4pPr>
    <a:lvl5pPr indent="1371600" defTabSz="825500" latinLnBrk="0">
      <a:defRPr sz="3000">
        <a:latin typeface="Lucida Grande"/>
        <a:ea typeface="Lucida Grande"/>
        <a:cs typeface="Lucida Grande"/>
        <a:sym typeface="Lucida Grande"/>
      </a:defRPr>
    </a:lvl5pPr>
    <a:lvl6pPr indent="1714500" defTabSz="825500" latinLnBrk="0">
      <a:defRPr sz="3000">
        <a:latin typeface="Lucida Grande"/>
        <a:ea typeface="Lucida Grande"/>
        <a:cs typeface="Lucida Grande"/>
        <a:sym typeface="Lucida Grande"/>
      </a:defRPr>
    </a:lvl6pPr>
    <a:lvl7pPr indent="2057400" defTabSz="825500" latinLnBrk="0">
      <a:defRPr sz="3000">
        <a:latin typeface="Lucida Grande"/>
        <a:ea typeface="Lucida Grande"/>
        <a:cs typeface="Lucida Grande"/>
        <a:sym typeface="Lucida Grande"/>
      </a:defRPr>
    </a:lvl7pPr>
    <a:lvl8pPr indent="2400300" defTabSz="825500" latinLnBrk="0">
      <a:defRPr sz="3000">
        <a:latin typeface="Lucida Grande"/>
        <a:ea typeface="Lucida Grande"/>
        <a:cs typeface="Lucida Grande"/>
        <a:sym typeface="Lucida Grande"/>
      </a:defRPr>
    </a:lvl8pPr>
    <a:lvl9pPr indent="2743200" defTabSz="825500" latinLnBrk="0">
      <a:defRPr sz="3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start by talking about the building blocks of visualizations. In other words, what pieces of information do we need to build a visualization?</a:t>
            </a:r>
          </a:p>
        </p:txBody>
      </p:sp>
    </p:spTree>
    <p:extLst>
      <p:ext uri="{BB962C8B-B14F-4D97-AF65-F5344CB8AC3E}">
        <p14:creationId xmlns:p14="http://schemas.microsoft.com/office/powerpoint/2010/main" val="8168551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6240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5250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Typically what we call the columns in a tabular dataset. </a:t>
            </a:r>
          </a:p>
        </p:txBody>
      </p:sp>
    </p:spTree>
    <p:extLst>
      <p:ext uri="{BB962C8B-B14F-4D97-AF65-F5344CB8AC3E}">
        <p14:creationId xmlns:p14="http://schemas.microsoft.com/office/powerpoint/2010/main" val="469643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Typically what we call the columns in a tabular dataset. </a:t>
            </a:r>
          </a:p>
        </p:txBody>
      </p:sp>
    </p:spTree>
    <p:extLst>
      <p:ext uri="{BB962C8B-B14F-4D97-AF65-F5344CB8AC3E}">
        <p14:creationId xmlns:p14="http://schemas.microsoft.com/office/powerpoint/2010/main" val="29124653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Other example could be a bounding box of specific items </a:t>
            </a:r>
          </a:p>
        </p:txBody>
      </p:sp>
    </p:spTree>
    <p:extLst>
      <p:ext uri="{BB962C8B-B14F-4D97-AF65-F5344CB8AC3E}">
        <p14:creationId xmlns:p14="http://schemas.microsoft.com/office/powerpoint/2010/main" val="219031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Like items, links can have attributes associated with them </a:t>
            </a:r>
          </a:p>
        </p:txBody>
      </p:sp>
    </p:spTree>
    <p:extLst>
      <p:ext uri="{BB962C8B-B14F-4D97-AF65-F5344CB8AC3E}">
        <p14:creationId xmlns:p14="http://schemas.microsoft.com/office/powerpoint/2010/main" val="19623143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73132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 Visualizing airflow over airplane wings, I would specifically choose to sample data points spatially located around the wings. </a:t>
            </a:r>
          </a:p>
          <a:p>
            <a:r>
              <a:rPr lang="en-US" dirty="0"/>
              <a:t>Ex. Visualizing wind patterns to help decide where to build turbines, I’d probably look at a uniform sample across the space I’m considering. </a:t>
            </a:r>
          </a:p>
        </p:txBody>
      </p:sp>
    </p:spTree>
    <p:extLst>
      <p:ext uri="{BB962C8B-B14F-4D97-AF65-F5344CB8AC3E}">
        <p14:creationId xmlns:p14="http://schemas.microsoft.com/office/powerpoint/2010/main" val="3797441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Different grids formed by projecting the globe to a flat map. </a:t>
            </a:r>
          </a:p>
          <a:p>
            <a:r>
              <a:rPr lang="en-US" dirty="0"/>
              <a:t>Ex. Visualizing airflow over airplane wings, I would specifically choose to sample data points spatially located around the wings. </a:t>
            </a:r>
          </a:p>
          <a:p>
            <a:r>
              <a:rPr lang="en-US" dirty="0"/>
              <a:t>Ex. Visualizing wind patterns to help decide where to build turbines, I’d probably look at a uniform sample across the space I’m considering. </a:t>
            </a:r>
          </a:p>
        </p:txBody>
      </p:sp>
    </p:spTree>
    <p:extLst>
      <p:ext uri="{BB962C8B-B14F-4D97-AF65-F5344CB8AC3E}">
        <p14:creationId xmlns:p14="http://schemas.microsoft.com/office/powerpoint/2010/main" val="34049985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we just looked at specific data types, however our data usually comes in collections, or datasets. </a:t>
            </a:r>
          </a:p>
          <a:p>
            <a:r>
              <a:rPr lang="en-US" dirty="0"/>
              <a:t>Formally, in visualization, we define datasets as … </a:t>
            </a:r>
          </a:p>
          <a:p>
            <a:pPr marL="0" marR="0" lvl="0" indent="0" defTabSz="825500" eaLnBrk="1" fontAlgn="auto" latinLnBrk="0" hangingPunct="1">
              <a:lnSpc>
                <a:spcPct val="100000"/>
              </a:lnSpc>
              <a:spcBef>
                <a:spcPts val="0"/>
              </a:spcBef>
              <a:spcAft>
                <a:spcPts val="0"/>
              </a:spcAft>
              <a:buClrTx/>
              <a:buSzTx/>
              <a:buFontTx/>
              <a:buNone/>
              <a:tabLst/>
              <a:defRPr/>
            </a:pPr>
            <a:r>
              <a:rPr lang="en-US" dirty="0"/>
              <a:t>Similar to data, there are different types of datasets. Next</a:t>
            </a:r>
          </a:p>
        </p:txBody>
      </p:sp>
    </p:spTree>
    <p:extLst>
      <p:ext uri="{BB962C8B-B14F-4D97-AF65-F5344CB8AC3E}">
        <p14:creationId xmlns:p14="http://schemas.microsoft.com/office/powerpoint/2010/main" val="1677055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want to start by hearing your thoughts. Take a few minutes to brainstorm with your neighbors about what you think the essential pieces to a visualization are. </a:t>
            </a:r>
          </a:p>
        </p:txBody>
      </p:sp>
    </p:spTree>
    <p:extLst>
      <p:ext uri="{BB962C8B-B14F-4D97-AF65-F5344CB8AC3E}">
        <p14:creationId xmlns:p14="http://schemas.microsoft.com/office/powerpoint/2010/main" val="957572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determine a dataset’s type by looking at the types of data it contains</a:t>
            </a:r>
          </a:p>
        </p:txBody>
      </p:sp>
    </p:spTree>
    <p:extLst>
      <p:ext uri="{BB962C8B-B14F-4D97-AF65-F5344CB8AC3E}">
        <p14:creationId xmlns:p14="http://schemas.microsoft.com/office/powerpoint/2010/main" val="2776859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Internal structure of dataset types </a:t>
            </a:r>
          </a:p>
          <a:p>
            <a:r>
              <a:rPr lang="en-US" dirty="0"/>
              <a:t>So, to lay this out a little more clearly, we define tables as … etc. </a:t>
            </a:r>
          </a:p>
        </p:txBody>
      </p:sp>
    </p:spTree>
    <p:extLst>
      <p:ext uri="{BB962C8B-B14F-4D97-AF65-F5344CB8AC3E}">
        <p14:creationId xmlns:p14="http://schemas.microsoft.com/office/powerpoint/2010/main" val="11270620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thing I want to zoom in on a little more are attributes, which show up in a lot of contexts. </a:t>
            </a:r>
          </a:p>
          <a:p>
            <a:r>
              <a:rPr lang="en-US" dirty="0"/>
              <a:t>You also probably noticed that attributes are a huge category of data. Because of this, we actually break them down into different types as well. </a:t>
            </a:r>
          </a:p>
        </p:txBody>
      </p:sp>
    </p:spTree>
    <p:extLst>
      <p:ext uri="{BB962C8B-B14F-4D97-AF65-F5344CB8AC3E}">
        <p14:creationId xmlns:p14="http://schemas.microsoft.com/office/powerpoint/2010/main" val="12653309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Remember, and attribute is … </a:t>
            </a:r>
          </a:p>
          <a:p>
            <a:r>
              <a:rPr lang="en-US" dirty="0"/>
              <a:t>Now, that’s a very broad definition, and we can actually break attributes into more granular categories. </a:t>
            </a:r>
          </a:p>
          <a:p>
            <a:r>
              <a:rPr lang="en-US" dirty="0"/>
              <a:t>Those categories are either categorical, or ordered. And within ordered attributes we can think about ordered categories (ordinal), or quantitative (continuous) values </a:t>
            </a:r>
          </a:p>
        </p:txBody>
      </p:sp>
    </p:spTree>
    <p:extLst>
      <p:ext uri="{BB962C8B-B14F-4D97-AF65-F5344CB8AC3E}">
        <p14:creationId xmlns:p14="http://schemas.microsoft.com/office/powerpoint/2010/main" val="22254757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There’s specific vocabulary we use when we talk about Categorical and ordinal attributes</a:t>
            </a:r>
          </a:p>
        </p:txBody>
      </p:sp>
    </p:spTree>
    <p:extLst>
      <p:ext uri="{BB962C8B-B14F-4D97-AF65-F5344CB8AC3E}">
        <p14:creationId xmlns:p14="http://schemas.microsoft.com/office/powerpoint/2010/main" val="12029027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There’s specific vocabulary we use when we talk about Categorical and ordinal attributes</a:t>
            </a:r>
          </a:p>
        </p:txBody>
      </p:sp>
    </p:spTree>
    <p:extLst>
      <p:ext uri="{BB962C8B-B14F-4D97-AF65-F5344CB8AC3E}">
        <p14:creationId xmlns:p14="http://schemas.microsoft.com/office/powerpoint/2010/main" val="10785059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we talk about ordered attributes, there are different kinds of ordering to consider. </a:t>
            </a:r>
          </a:p>
        </p:txBody>
      </p:sp>
    </p:spTree>
    <p:extLst>
      <p:ext uri="{BB962C8B-B14F-4D97-AF65-F5344CB8AC3E}">
        <p14:creationId xmlns:p14="http://schemas.microsoft.com/office/powerpoint/2010/main" val="6606665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a:t>
            </a:r>
          </a:p>
          <a:p>
            <a:endParaRPr lang="en-US" dirty="0"/>
          </a:p>
          <a:p>
            <a:endParaRPr lang="en-US" dirty="0"/>
          </a:p>
        </p:txBody>
      </p:sp>
    </p:spTree>
    <p:extLst>
      <p:ext uri="{BB962C8B-B14F-4D97-AF65-F5344CB8AC3E}">
        <p14:creationId xmlns:p14="http://schemas.microsoft.com/office/powerpoint/2010/main" val="6349494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to recap. We have data and data sets. </a:t>
            </a:r>
          </a:p>
          <a:p>
            <a:r>
              <a:rPr lang="en-US" dirty="0"/>
              <a:t>We organize data into different types, and datasets into different types depending on the kind of data the contain. </a:t>
            </a:r>
          </a:p>
          <a:p>
            <a:r>
              <a:rPr lang="en-US" dirty="0"/>
              <a:t>Within some datatypes, like attributes, we can do further categorization. For example into categorical, ordinal, and quantitative attributes. </a:t>
            </a:r>
          </a:p>
          <a:p>
            <a:r>
              <a:rPr lang="en-US" dirty="0"/>
              <a:t>Now, all of this might seem like an overly complex way to think about data. But, in our next few classes, you’ll see that understanding the type of data and datasets we’re working with very much influences the kind of visual encodings (or visual representations) we create.</a:t>
            </a:r>
          </a:p>
        </p:txBody>
      </p:sp>
    </p:spTree>
    <p:extLst>
      <p:ext uri="{BB962C8B-B14F-4D97-AF65-F5344CB8AC3E}">
        <p14:creationId xmlns:p14="http://schemas.microsoft.com/office/powerpoint/2010/main" val="10518663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HTML stands for hypertext markup language </a:t>
            </a:r>
          </a:p>
          <a:p>
            <a:r>
              <a:rPr lang="en-US" dirty="0"/>
              <a:t>Essentially what it is is a markup language that defined the structure of webpages. </a:t>
            </a:r>
          </a:p>
          <a:p>
            <a:r>
              <a:rPr lang="en-US" dirty="0"/>
              <a:t>How this works is you write a webpage using HTML, and when you open that file using a web browser, the browser parses the HTML and translates it into different elements of a webpage. </a:t>
            </a:r>
          </a:p>
        </p:txBody>
      </p:sp>
    </p:spTree>
    <p:extLst>
      <p:ext uri="{BB962C8B-B14F-4D97-AF65-F5344CB8AC3E}">
        <p14:creationId xmlns:p14="http://schemas.microsoft.com/office/powerpoint/2010/main" val="3037561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Deciding what the visualization will show </a:t>
            </a:r>
          </a:p>
          <a:p>
            <a:r>
              <a:rPr lang="en-US" dirty="0"/>
              <a:t>Deciding why the visualization is necessary, or the purpose it will serve</a:t>
            </a:r>
          </a:p>
          <a:p>
            <a:r>
              <a:rPr lang="en-US" dirty="0"/>
              <a:t>And deciding How the visualization will present data. </a:t>
            </a:r>
          </a:p>
          <a:p>
            <a:r>
              <a:rPr lang="en-US" dirty="0"/>
              <a:t>A more formal way to refer to these steps are as &lt;next&gt; </a:t>
            </a:r>
          </a:p>
        </p:txBody>
      </p:sp>
    </p:spTree>
    <p:extLst>
      <p:ext uri="{BB962C8B-B14F-4D97-AF65-F5344CB8AC3E}">
        <p14:creationId xmlns:p14="http://schemas.microsoft.com/office/powerpoint/2010/main" val="40718573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elements are identified by tags and are filled with content. </a:t>
            </a:r>
          </a:p>
        </p:txBody>
      </p:sp>
    </p:spTree>
    <p:extLst>
      <p:ext uri="{BB962C8B-B14F-4D97-AF65-F5344CB8AC3E}">
        <p14:creationId xmlns:p14="http://schemas.microsoft.com/office/powerpoint/2010/main" val="41630826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conceptualize the structure of webpages using something called the Document Object Model, or DOM. </a:t>
            </a:r>
          </a:p>
          <a:p>
            <a:r>
              <a:rPr lang="en-US" dirty="0"/>
              <a:t>This model conceptualizes a webpage a a tree, where the document is the root, and tags nested within other tags in your html are considered children. </a:t>
            </a:r>
          </a:p>
        </p:txBody>
      </p:sp>
    </p:spTree>
    <p:extLst>
      <p:ext uri="{BB962C8B-B14F-4D97-AF65-F5344CB8AC3E}">
        <p14:creationId xmlns:p14="http://schemas.microsoft.com/office/powerpoint/2010/main" val="1609335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can view the html for any webpage using the developer console for your browser. </a:t>
            </a:r>
          </a:p>
          <a:p>
            <a:r>
              <a:rPr lang="en-US" dirty="0"/>
              <a:t>For example here you can see my html file, how it renders in the browser, and a copy of the html that I can look at in my developer console in my browser. </a:t>
            </a:r>
          </a:p>
        </p:txBody>
      </p:sp>
    </p:spTree>
    <p:extLst>
      <p:ext uri="{BB962C8B-B14F-4D97-AF65-F5344CB8AC3E}">
        <p14:creationId xmlns:p14="http://schemas.microsoft.com/office/powerpoint/2010/main" val="24157694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can add data to any of our webpage elements in our html. For example, to distinguish between elements we can give them id’s (which are unique) and classes (which are not unique). </a:t>
            </a:r>
          </a:p>
          <a:p>
            <a:r>
              <a:rPr lang="en-US" dirty="0"/>
              <a:t>You can see if I add these to my html file my webpage looks the same, but if I check the developer console I can see the same classes and id’s I added show up here. </a:t>
            </a:r>
          </a:p>
        </p:txBody>
      </p:sp>
    </p:spTree>
    <p:extLst>
      <p:ext uri="{BB962C8B-B14F-4D97-AF65-F5344CB8AC3E}">
        <p14:creationId xmlns:p14="http://schemas.microsoft.com/office/powerpoint/2010/main" val="25125674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While HTML defines the structure of a webpage, CSS defines they style. </a:t>
            </a:r>
          </a:p>
          <a:p>
            <a:r>
              <a:rPr lang="en-US" dirty="0"/>
              <a:t>CSS stands for … </a:t>
            </a:r>
          </a:p>
          <a:p>
            <a:r>
              <a:rPr lang="en-US" dirty="0"/>
              <a:t>In this class we will use external style sheets. That means we include the stylesheet in the head of our html file, and then have a separate .</a:t>
            </a:r>
            <a:r>
              <a:rPr lang="en-US" dirty="0" err="1"/>
              <a:t>css</a:t>
            </a:r>
            <a:r>
              <a:rPr lang="en-US" dirty="0"/>
              <a:t> file in which we code styling. </a:t>
            </a:r>
          </a:p>
          <a:p>
            <a:r>
              <a:rPr lang="en-US" dirty="0"/>
              <a:t>In this example I made all of the font in the body of my webpage Arial. </a:t>
            </a:r>
          </a:p>
          <a:p>
            <a:r>
              <a:rPr lang="en-US" dirty="0"/>
              <a:t>You can see this in the browser, and in the developer console notice that I can see my HTML and if I select &lt;body&gt; I can see the style applied to it at the bottom of the console. </a:t>
            </a:r>
          </a:p>
        </p:txBody>
      </p:sp>
    </p:spTree>
    <p:extLst>
      <p:ext uri="{BB962C8B-B14F-4D97-AF65-F5344CB8AC3E}">
        <p14:creationId xmlns:p14="http://schemas.microsoft.com/office/powerpoint/2010/main" val="31542844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can use the ids and classes we added to our html elements to add styling to select elements. </a:t>
            </a:r>
          </a:p>
          <a:p>
            <a:r>
              <a:rPr lang="en-US" dirty="0"/>
              <a:t>For example, in my </a:t>
            </a:r>
            <a:r>
              <a:rPr lang="en-US" dirty="0" err="1"/>
              <a:t>css</a:t>
            </a:r>
            <a:r>
              <a:rPr lang="en-US" dirty="0"/>
              <a:t> file I can say for anything with the id name, make the font in this element bigger and make it green. </a:t>
            </a:r>
          </a:p>
          <a:p>
            <a:r>
              <a:rPr lang="en-US" dirty="0"/>
              <a:t>You can see this shows up in my rendered webpage to the right. My name (which is inside of the paragraph tag with id = name) is not big and </a:t>
            </a:r>
            <a:r>
              <a:rPr lang="en-US" dirty="0" err="1"/>
              <a:t>gree</a:t>
            </a:r>
            <a:r>
              <a:rPr lang="en-US" dirty="0"/>
              <a:t>. </a:t>
            </a:r>
          </a:p>
          <a:p>
            <a:r>
              <a:rPr lang="en-US" dirty="0"/>
              <a:t>We can also apply styling for specific classes. In my </a:t>
            </a:r>
            <a:r>
              <a:rPr lang="en-US" dirty="0" err="1"/>
              <a:t>css</a:t>
            </a:r>
            <a:r>
              <a:rPr lang="en-US" dirty="0"/>
              <a:t> I styled anything with the class “important” as italic font. You can see in my rendered webpage that made my name and the other paragraph on the page render with italic font. </a:t>
            </a:r>
          </a:p>
          <a:p>
            <a:r>
              <a:rPr lang="en-US" dirty="0"/>
              <a:t>And again if I click on an element in the developer console I can see the different styles that are applied. </a:t>
            </a:r>
          </a:p>
        </p:txBody>
      </p:sp>
    </p:spTree>
    <p:extLst>
      <p:ext uri="{BB962C8B-B14F-4D97-AF65-F5344CB8AC3E}">
        <p14:creationId xmlns:p14="http://schemas.microsoft.com/office/powerpoint/2010/main" val="18740630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sum it all up, here are some general tips for HTML and CSS. </a:t>
            </a:r>
          </a:p>
          <a:p>
            <a:r>
              <a:rPr lang="en-US" dirty="0"/>
              <a:t>W3Schools, which is linked in ic-04 is a great resource for looking up syntax of tags and </a:t>
            </a:r>
            <a:r>
              <a:rPr lang="en-US" dirty="0" err="1"/>
              <a:t>css</a:t>
            </a:r>
            <a:r>
              <a:rPr lang="en-US" dirty="0"/>
              <a:t> styling. I highly recommend using it. </a:t>
            </a:r>
          </a:p>
          <a:p>
            <a:r>
              <a:rPr lang="en-US" dirty="0"/>
              <a:t>If at any point you change your html and your webpage is not updating, try clearing your cache. </a:t>
            </a:r>
          </a:p>
        </p:txBody>
      </p:sp>
    </p:spTree>
    <p:extLst>
      <p:ext uri="{BB962C8B-B14F-4D97-AF65-F5344CB8AC3E}">
        <p14:creationId xmlns:p14="http://schemas.microsoft.com/office/powerpoint/2010/main" val="2198918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Data abstraction, task abstraction, and visual encoding. &lt;next&gt; </a:t>
            </a:r>
          </a:p>
        </p:txBody>
      </p:sp>
    </p:spTree>
    <p:extLst>
      <p:ext uri="{BB962C8B-B14F-4D97-AF65-F5344CB8AC3E}">
        <p14:creationId xmlns:p14="http://schemas.microsoft.com/office/powerpoint/2010/main" val="3703972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Data abstraction, task abstraction, and visual encoding. &lt;next&gt; </a:t>
            </a:r>
          </a:p>
        </p:txBody>
      </p:sp>
    </p:spTree>
    <p:extLst>
      <p:ext uri="{BB962C8B-B14F-4D97-AF65-F5344CB8AC3E}">
        <p14:creationId xmlns:p14="http://schemas.microsoft.com/office/powerpoint/2010/main" val="4143307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Typically, when we think of the major building blocks of visualizations, these are the things we consider. </a:t>
            </a:r>
          </a:p>
          <a:p>
            <a:pPr marL="514350" indent="-514350">
              <a:buAutoNum type="arabicParenBoth"/>
            </a:pPr>
            <a:r>
              <a:rPr lang="en-US" dirty="0"/>
              <a:t>Data </a:t>
            </a:r>
            <a:r>
              <a:rPr lang="en-US" dirty="0">
                <a:sym typeface="Wingdings" pitchFamily="2" charset="2"/>
              </a:rPr>
              <a:t> What type or set of data are we working with? And also, where does the data come from? If it reliable, is it biased in any way? </a:t>
            </a:r>
          </a:p>
          <a:p>
            <a:pPr marL="514350" indent="-514350">
              <a:buAutoNum type="arabicParenBoth"/>
            </a:pPr>
            <a:r>
              <a:rPr lang="en-US" dirty="0">
                <a:sym typeface="Wingdings" pitchFamily="2" charset="2"/>
              </a:rPr>
              <a:t>Tasks  What are we building our visualization to facilitate? Should it help with specific analysis tasks? Should it tell a story? Is it meant to persuade? </a:t>
            </a:r>
          </a:p>
          <a:p>
            <a:pPr marL="514350" indent="-514350">
              <a:buAutoNum type="arabicParenBoth"/>
            </a:pPr>
            <a:r>
              <a:rPr lang="en-US" dirty="0">
                <a:sym typeface="Wingdings" pitchFamily="2" charset="2"/>
              </a:rPr>
              <a:t>Visual Encodings  This refers to how exactly data is represented on the screen. For example, are we using a bar chart, or a scatter plot?</a:t>
            </a:r>
          </a:p>
          <a:p>
            <a:pPr marL="0" indent="0">
              <a:buNone/>
            </a:pPr>
            <a:r>
              <a:rPr lang="en-US" dirty="0">
                <a:sym typeface="Wingdings" pitchFamily="2" charset="2"/>
              </a:rPr>
              <a:t>We’re going to talk in depth about each of these building blocks throughout this class. </a:t>
            </a:r>
          </a:p>
        </p:txBody>
      </p:sp>
    </p:spTree>
    <p:extLst>
      <p:ext uri="{BB962C8B-B14F-4D97-AF65-F5344CB8AC3E}">
        <p14:creationId xmlns:p14="http://schemas.microsoft.com/office/powerpoint/2010/main" val="584125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Data abstraction, task abstraction, and visual encoding. &lt;next&gt; </a:t>
            </a:r>
          </a:p>
        </p:txBody>
      </p:sp>
    </p:spTree>
    <p:extLst>
      <p:ext uri="{BB962C8B-B14F-4D97-AF65-F5344CB8AC3E}">
        <p14:creationId xmlns:p14="http://schemas.microsoft.com/office/powerpoint/2010/main" val="2721916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Today, we’ll start with data. Specifically types and sets. </a:t>
            </a:r>
          </a:p>
        </p:txBody>
      </p:sp>
    </p:spTree>
    <p:extLst>
      <p:ext uri="{BB962C8B-B14F-4D97-AF65-F5344CB8AC3E}">
        <p14:creationId xmlns:p14="http://schemas.microsoft.com/office/powerpoint/2010/main" val="97194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the world of visualization, we define a data type as … </a:t>
            </a:r>
          </a:p>
          <a:p>
            <a:r>
              <a:rPr lang="en-US" dirty="0"/>
              <a:t>And given this definition, there are certain categories, or types, that we organize data into. </a:t>
            </a:r>
          </a:p>
          <a:p>
            <a:r>
              <a:rPr lang="en-US" dirty="0"/>
              <a:t>Let’s define each of these. </a:t>
            </a:r>
          </a:p>
        </p:txBody>
      </p:sp>
    </p:spTree>
    <p:extLst>
      <p:ext uri="{BB962C8B-B14F-4D97-AF65-F5344CB8AC3E}">
        <p14:creationId xmlns:p14="http://schemas.microsoft.com/office/powerpoint/2010/main" val="4178551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2"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xfrm>
            <a:off x="23691850" y="130683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2"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09324770"/>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88502982"/>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 2 Column">
    <p:spTree>
      <p:nvGrpSpPr>
        <p:cNvPr id="1" name=""/>
        <p:cNvGrpSpPr/>
        <p:nvPr/>
      </p:nvGrpSpPr>
      <p:grpSpPr>
        <a:xfrm>
          <a:off x="0" y="0"/>
          <a:ext cx="0" cy="0"/>
          <a:chOff x="0" y="0"/>
          <a:chExt cx="0" cy="0"/>
        </a:xfrm>
      </p:grpSpPr>
      <p:sp>
        <p:nvSpPr>
          <p:cNvPr id="29" name="Title Text"/>
          <p:cNvSpPr txBox="1">
            <a:spLocks noGrp="1"/>
          </p:cNvSpPr>
          <p:nvPr>
            <p:ph type="title"/>
          </p:nvPr>
        </p:nvSpPr>
        <p:spPr>
          <a:prstGeom prst="rect">
            <a:avLst/>
          </a:prstGeom>
        </p:spPr>
        <p:txBody>
          <a:bodyPr/>
          <a:lstStyle/>
          <a:p>
            <a:r>
              <a:t>Title Text</a:t>
            </a:r>
          </a:p>
        </p:txBody>
      </p:sp>
      <p:sp>
        <p:nvSpPr>
          <p:cNvPr id="30" name="Body Level One…"/>
          <p:cNvSpPr txBox="1">
            <a:spLocks noGrp="1"/>
          </p:cNvSpPr>
          <p:nvPr>
            <p:ph type="body" idx="1"/>
          </p:nvPr>
        </p:nvSpPr>
        <p:spPr>
          <a:prstGeom prst="rect">
            <a:avLst/>
          </a:prstGeom>
        </p:spPr>
        <p:txBody>
          <a:bodyPr numCol="2" spcCol="1045210" anchor="t"/>
          <a:lstStyle>
            <a:lvl1pPr marL="1016000" indent="-698500">
              <a:defRPr sz="4200"/>
            </a:lvl1pPr>
            <a:lvl2pPr marL="1460500" indent="-698500">
              <a:defRPr sz="4200"/>
            </a:lvl2pPr>
            <a:lvl3pPr marL="1905000" indent="-698500">
              <a:defRPr sz="4200"/>
            </a:lvl3pPr>
            <a:lvl4pPr marL="2349500" indent="-698500">
              <a:defRPr sz="4200"/>
            </a:lvl4pPr>
            <a:lvl5pPr marL="2794000" indent="-698500">
              <a:defRPr sz="4200"/>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2969110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xfrm>
            <a:off x="1739900" y="1778000"/>
            <a:ext cx="20904200" cy="10147300"/>
          </a:xfrm>
          <a:prstGeom prst="rect">
            <a:avLst/>
          </a:prstGeom>
        </p:spPr>
        <p:txBody>
          <a:bodyPr/>
          <a:lstStyle>
            <a:lvl1pPr>
              <a:spcBef>
                <a:spcPts val="7300"/>
              </a:spcBef>
            </a:lvl1pPr>
            <a:lvl2pPr>
              <a:spcBef>
                <a:spcPts val="7300"/>
              </a:spcBef>
            </a:lvl2pPr>
            <a:lvl3pPr>
              <a:spcBef>
                <a:spcPts val="7300"/>
              </a:spcBef>
            </a:lvl3pPr>
            <a:lvl4pPr>
              <a:spcBef>
                <a:spcPts val="7300"/>
              </a:spcBef>
            </a:lvl4pPr>
            <a:lvl5pPr>
              <a:spcBef>
                <a:spcPts val="7300"/>
              </a:spcBef>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4459489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18039882"/>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3" name="Title Text"/>
          <p:cNvSpPr txBox="1">
            <a:spLocks noGrp="1"/>
          </p:cNvSpPr>
          <p:nvPr>
            <p:ph type="title"/>
          </p:nvPr>
        </p:nvSpPr>
        <p:spPr>
          <a:xfrm>
            <a:off x="2489200" y="355600"/>
            <a:ext cx="19405600" cy="3441700"/>
          </a:xfrm>
          <a:prstGeom prst="rect">
            <a:avLst/>
          </a:prstGeom>
        </p:spPr>
        <p:txBody>
          <a:bodyPr/>
          <a:lstStyle/>
          <a:p>
            <a:r>
              <a:t>Title Text</a:t>
            </a: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29083040"/>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61" name="Title Text"/>
          <p:cNvSpPr txBox="1">
            <a:spLocks noGrp="1"/>
          </p:cNvSpPr>
          <p:nvPr>
            <p:ph type="title"/>
          </p:nvPr>
        </p:nvSpPr>
        <p:spPr>
          <a:xfrm>
            <a:off x="1739900" y="4178300"/>
            <a:ext cx="20904200" cy="5359400"/>
          </a:xfrm>
          <a:prstGeom prst="rect">
            <a:avLst/>
          </a:prstGeom>
        </p:spPr>
        <p:txBody>
          <a:bodyPr/>
          <a:lstStyle/>
          <a:p>
            <a:r>
              <a:t>Title Text</a:t>
            </a:r>
          </a:p>
        </p:txBody>
      </p:sp>
      <p:sp>
        <p:nvSpPr>
          <p:cNvPr id="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35953306"/>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6388100" y="2298700"/>
            <a:ext cx="11607800" cy="65278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2374408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6388100" y="2298700"/>
            <a:ext cx="11607800" cy="65278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18958046"/>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Image"/>
          <p:cNvSpPr>
            <a:spLocks noGrp="1"/>
          </p:cNvSpPr>
          <p:nvPr>
            <p:ph type="pic" sz="quarter" idx="13"/>
          </p:nvPr>
        </p:nvSpPr>
        <p:spPr>
          <a:xfrm>
            <a:off x="15557500" y="2540000"/>
            <a:ext cx="6464300" cy="862330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8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765057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xfrm>
            <a:off x="1739900" y="1778000"/>
            <a:ext cx="20904200" cy="10147300"/>
          </a:xfrm>
          <a:prstGeom prst="rect">
            <a:avLst/>
          </a:prstGeom>
        </p:spPr>
        <p:txBody>
          <a:bodyPr/>
          <a:lstStyle>
            <a:lvl1pPr>
              <a:spcBef>
                <a:spcPts val="7300"/>
              </a:spcBef>
            </a:lvl1pPr>
            <a:lvl2pPr>
              <a:spcBef>
                <a:spcPts val="7300"/>
              </a:spcBef>
            </a:lvl2pPr>
            <a:lvl3pPr>
              <a:spcBef>
                <a:spcPts val="7300"/>
              </a:spcBef>
            </a:lvl3pPr>
            <a:lvl4pPr>
              <a:spcBef>
                <a:spcPts val="7300"/>
              </a:spcBef>
            </a:lvl4pPr>
            <a:lvl5pPr>
              <a:spcBef>
                <a:spcPts val="7300"/>
              </a:spcBef>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15557500" y="2540000"/>
            <a:ext cx="6464300" cy="862330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9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91436516"/>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14478000" y="4127500"/>
            <a:ext cx="6083300" cy="81026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75930211"/>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117" name="Title Text"/>
          <p:cNvSpPr txBox="1">
            <a:spLocks noGrp="1"/>
          </p:cNvSpPr>
          <p:nvPr>
            <p:ph type="title"/>
          </p:nvPr>
        </p:nvSpPr>
        <p:spPr>
          <a:prstGeom prst="rect">
            <a:avLst/>
          </a:prstGeom>
        </p:spPr>
        <p:txBody>
          <a:bodyPr/>
          <a:lstStyle/>
          <a:p>
            <a:r>
              <a:t>Title Text</a:t>
            </a:r>
          </a:p>
        </p:txBody>
      </p:sp>
      <p:sp>
        <p:nvSpPr>
          <p:cNvPr id="118"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99394591"/>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26" name="Title Text"/>
          <p:cNvSpPr txBox="1">
            <a:spLocks noGrp="1"/>
          </p:cNvSpPr>
          <p:nvPr>
            <p:ph type="title"/>
          </p:nvPr>
        </p:nvSpPr>
        <p:spPr>
          <a:prstGeom prst="rect">
            <a:avLst/>
          </a:prstGeom>
        </p:spPr>
        <p:txBody>
          <a:bodyPr/>
          <a:lstStyle/>
          <a:p>
            <a:r>
              <a:t>Title Text</a:t>
            </a:r>
          </a:p>
        </p:txBody>
      </p:sp>
      <p:sp>
        <p:nvSpPr>
          <p:cNvPr id="127" name="Body Level One…"/>
          <p:cNvSpPr txBox="1">
            <a:spLocks noGrp="1"/>
          </p:cNvSpPr>
          <p:nvPr>
            <p:ph type="body" sz="half" idx="1"/>
          </p:nvPr>
        </p:nvSpPr>
        <p:spPr>
          <a:xfrm>
            <a:off x="13284200" y="3898900"/>
            <a:ext cx="93599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41222896"/>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 Center copy">
    <p:spTree>
      <p:nvGrpSpPr>
        <p:cNvPr id="1" name=""/>
        <p:cNvGrpSpPr/>
        <p:nvPr/>
      </p:nvGrpSpPr>
      <p:grpSpPr>
        <a:xfrm>
          <a:off x="0" y="0"/>
          <a:ext cx="0" cy="0"/>
          <a:chOff x="0" y="0"/>
          <a:chExt cx="0" cy="0"/>
        </a:xfrm>
      </p:grpSpPr>
      <p:sp>
        <p:nvSpPr>
          <p:cNvPr id="153" name="Title Text"/>
          <p:cNvSpPr txBox="1">
            <a:spLocks noGrp="1"/>
          </p:cNvSpPr>
          <p:nvPr>
            <p:ph type="title"/>
          </p:nvPr>
        </p:nvSpPr>
        <p:spPr>
          <a:xfrm>
            <a:off x="1739900" y="4178300"/>
            <a:ext cx="20904200" cy="5359400"/>
          </a:xfrm>
          <a:prstGeom prst="rect">
            <a:avLst/>
          </a:prstGeom>
        </p:spPr>
        <p:txBody>
          <a:bodyPr/>
          <a:lstStyle/>
          <a:p>
            <a:r>
              <a:t>Title Text</a:t>
            </a:r>
          </a:p>
        </p:txBody>
      </p:sp>
      <p:sp>
        <p:nvSpPr>
          <p:cNvPr id="154" name="Slide Number"/>
          <p:cNvSpPr txBox="1">
            <a:spLocks noGrp="1"/>
          </p:cNvSpPr>
          <p:nvPr>
            <p:ph type="sldNum" sz="quarter" idx="2"/>
          </p:nvPr>
        </p:nvSpPr>
        <p:spPr>
          <a:xfrm>
            <a:off x="23698200" y="130683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23937069"/>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3" name="Title Text"/>
          <p:cNvSpPr txBox="1">
            <a:spLocks noGrp="1"/>
          </p:cNvSpPr>
          <p:nvPr>
            <p:ph type="title"/>
          </p:nvPr>
        </p:nvSpPr>
        <p:spPr>
          <a:xfrm>
            <a:off x="2489200" y="355600"/>
            <a:ext cx="19405600" cy="3441700"/>
          </a:xfrm>
          <a:prstGeom prst="rect">
            <a:avLst/>
          </a:prstGeom>
        </p:spPr>
        <p:txBody>
          <a:bodyPr/>
          <a:lstStyle/>
          <a:p>
            <a:r>
              <a:t>Title Text</a:t>
            </a: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6388100" y="2298700"/>
            <a:ext cx="11607800" cy="65278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71"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6388100" y="2298700"/>
            <a:ext cx="11607800" cy="65278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8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Image"/>
          <p:cNvSpPr>
            <a:spLocks noGrp="1"/>
          </p:cNvSpPr>
          <p:nvPr>
            <p:ph type="pic" sz="quarter" idx="13"/>
          </p:nvPr>
        </p:nvSpPr>
        <p:spPr>
          <a:xfrm>
            <a:off x="15557500" y="2540000"/>
            <a:ext cx="6464300" cy="862330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8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15557500" y="2540000"/>
            <a:ext cx="6464300" cy="862330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9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14478000" y="4127500"/>
            <a:ext cx="6083300" cy="81026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26" name="Title Text"/>
          <p:cNvSpPr txBox="1">
            <a:spLocks noGrp="1"/>
          </p:cNvSpPr>
          <p:nvPr>
            <p:ph type="title"/>
          </p:nvPr>
        </p:nvSpPr>
        <p:spPr>
          <a:prstGeom prst="rect">
            <a:avLst/>
          </a:prstGeom>
        </p:spPr>
        <p:txBody>
          <a:bodyPr/>
          <a:lstStyle/>
          <a:p>
            <a:r>
              <a:t>Title Text</a:t>
            </a:r>
          </a:p>
        </p:txBody>
      </p:sp>
      <p:sp>
        <p:nvSpPr>
          <p:cNvPr id="127" name="Body Level One…"/>
          <p:cNvSpPr txBox="1">
            <a:spLocks noGrp="1"/>
          </p:cNvSpPr>
          <p:nvPr>
            <p:ph type="body" sz="half" idx="1"/>
          </p:nvPr>
        </p:nvSpPr>
        <p:spPr>
          <a:xfrm>
            <a:off x="13284200" y="3898900"/>
            <a:ext cx="93599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6" Type="http://schemas.openxmlformats.org/officeDocument/2006/relationships/theme" Target="../theme/theme2.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39900" y="355600"/>
            <a:ext cx="20904200" cy="3441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r>
              <a:t>Title Text</a:t>
            </a:r>
          </a:p>
        </p:txBody>
      </p:sp>
      <p:sp>
        <p:nvSpPr>
          <p:cNvPr id="3" name="Body Level One…"/>
          <p:cNvSpPr txBox="1">
            <a:spLocks noGrp="1"/>
          </p:cNvSpPr>
          <p:nvPr>
            <p:ph type="body" idx="1"/>
          </p:nvPr>
        </p:nvSpPr>
        <p:spPr>
          <a:xfrm>
            <a:off x="1739900" y="3898900"/>
            <a:ext cx="20904200" cy="8547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23698200" y="13068300"/>
            <a:ext cx="419100" cy="457200"/>
          </a:xfrm>
          <a:prstGeom prst="rect">
            <a:avLst/>
          </a:prstGeom>
          <a:ln w="12700">
            <a:miter lim="400000"/>
          </a:ln>
        </p:spPr>
        <p:txBody>
          <a:bodyPr wrap="none" lIns="50800" tIns="50800" rIns="50800" bIns="50800" anchor="b">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2" r:id="rId2"/>
    <p:sldLayoutId id="2147483654" r:id="rId3"/>
    <p:sldLayoutId id="2147483656" r:id="rId4"/>
    <p:sldLayoutId id="2147483657" r:id="rId5"/>
    <p:sldLayoutId id="2147483658" r:id="rId6"/>
    <p:sldLayoutId id="2147483659" r:id="rId7"/>
    <p:sldLayoutId id="2147483660" r:id="rId8"/>
    <p:sldLayoutId id="2147483662" r:id="rId9"/>
  </p:sldLayoutIdLst>
  <p:transition spd="med"/>
  <p:txStyles>
    <p:title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p:titleStyle>
    <p:body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1pPr>
      <a:lvl2pPr marL="0" marR="0" indent="3429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2pPr>
      <a:lvl3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3pPr>
      <a:lvl4pPr marL="0" marR="0" indent="10287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4pPr>
      <a:lvl5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5pPr>
      <a:lvl6pPr marL="0" marR="0" indent="17145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6pPr>
      <a:lvl7pPr marL="0" marR="0" indent="2057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7pPr>
      <a:lvl8pPr marL="0" marR="0" indent="24003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8pPr>
      <a:lvl9pPr marL="0" marR="0" indent="2743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39900" y="355600"/>
            <a:ext cx="20904200" cy="3441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r>
              <a:t>Title Text</a:t>
            </a:r>
          </a:p>
        </p:txBody>
      </p:sp>
      <p:sp>
        <p:nvSpPr>
          <p:cNvPr id="3" name="Body Level One…"/>
          <p:cNvSpPr txBox="1">
            <a:spLocks noGrp="1"/>
          </p:cNvSpPr>
          <p:nvPr>
            <p:ph type="body" idx="1"/>
          </p:nvPr>
        </p:nvSpPr>
        <p:spPr>
          <a:xfrm>
            <a:off x="1739900" y="3898900"/>
            <a:ext cx="20904200" cy="8547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69750" y="13093700"/>
            <a:ext cx="419100" cy="457200"/>
          </a:xfrm>
          <a:prstGeom prst="rect">
            <a:avLst/>
          </a:prstGeom>
          <a:ln w="12700">
            <a:miter lim="400000"/>
          </a:ln>
        </p:spPr>
        <p:txBody>
          <a:bodyPr wrap="none" lIns="50800" tIns="50800" rIns="50800" bIns="50800" anchor="b">
            <a:spAutoFit/>
          </a:bodyPr>
          <a:lstStyle>
            <a:lvl1pPr>
              <a:defRPr sz="2400"/>
            </a:lvl1pPr>
          </a:lstStyle>
          <a:p>
            <a:fld id="{86CB4B4D-7CA3-9044-876B-883B54F8677D}" type="slidenum">
              <a:t>‹#›</a:t>
            </a:fld>
            <a:endParaRPr/>
          </a:p>
        </p:txBody>
      </p:sp>
    </p:spTree>
    <p:extLst>
      <p:ext uri="{BB962C8B-B14F-4D97-AF65-F5344CB8AC3E}">
        <p14:creationId xmlns:p14="http://schemas.microsoft.com/office/powerpoint/2010/main" val="2244869338"/>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2" r:id="rId15"/>
  </p:sldLayoutIdLst>
  <p:transition spd="med"/>
  <p:txStyles>
    <p:title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p:titleStyle>
    <p:body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1pPr>
      <a:lvl2pPr marL="0" marR="0" indent="3429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2pPr>
      <a:lvl3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3pPr>
      <a:lvl4pPr marL="0" marR="0" indent="10287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4pPr>
      <a:lvl5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5pPr>
      <a:lvl6pPr marL="0" marR="0" indent="17145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6pPr>
      <a:lvl7pPr marL="0" marR="0" indent="2057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7pPr>
      <a:lvl8pPr marL="0" marR="0" indent="24003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8pPr>
      <a:lvl9pPr marL="0" marR="0" indent="2743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tif"/><Relationship Id="rId3" Type="http://schemas.openxmlformats.org/officeDocument/2006/relationships/image" Target="../media/image3.tif"/><Relationship Id="rId7" Type="http://schemas.openxmlformats.org/officeDocument/2006/relationships/image" Target="../media/image7.tif"/><Relationship Id="rId12" Type="http://schemas.openxmlformats.org/officeDocument/2006/relationships/image" Target="../media/image12.tif"/><Relationship Id="rId2" Type="http://schemas.openxmlformats.org/officeDocument/2006/relationships/image" Target="../media/image2.tif"/><Relationship Id="rId1" Type="http://schemas.openxmlformats.org/officeDocument/2006/relationships/slideLayout" Target="../slideLayouts/slideLayout1.xml"/><Relationship Id="rId6" Type="http://schemas.openxmlformats.org/officeDocument/2006/relationships/image" Target="../media/image6.tif"/><Relationship Id="rId11" Type="http://schemas.openxmlformats.org/officeDocument/2006/relationships/image" Target="../media/image11.tif"/><Relationship Id="rId5" Type="http://schemas.openxmlformats.org/officeDocument/2006/relationships/image" Target="../media/image5.tif"/><Relationship Id="rId10" Type="http://schemas.openxmlformats.org/officeDocument/2006/relationships/image" Target="../media/image10.tif"/><Relationship Id="rId4" Type="http://schemas.openxmlformats.org/officeDocument/2006/relationships/image" Target="../media/image4.tif"/><Relationship Id="rId9" Type="http://schemas.openxmlformats.org/officeDocument/2006/relationships/image" Target="../media/image9.tif"/></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svg"/><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openxmlformats.org/officeDocument/2006/relationships/image" Target="../media/image22.png"/><Relationship Id="rId5" Type="http://schemas.openxmlformats.org/officeDocument/2006/relationships/image" Target="../media/image1.png"/><Relationship Id="rId4" Type="http://schemas.openxmlformats.org/officeDocument/2006/relationships/image" Target="../media/image21.sv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hyperlink" Target="https://www.kaggle.com/imls/museum-directory" TargetMode="External"/><Relationship Id="rId2" Type="http://schemas.openxmlformats.org/officeDocument/2006/relationships/notesSlide" Target="../notesSlides/notesSlide11.xml"/><Relationship Id="rId1" Type="http://schemas.openxmlformats.org/officeDocument/2006/relationships/slideLayout" Target="../slideLayouts/slideLayout24.xml"/><Relationship Id="rId6" Type="http://schemas.openxmlformats.org/officeDocument/2006/relationships/image" Target="../media/image1.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4.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hyperlink" Target="https://www.kaggle.com/imls/museum-directory" TargetMode="External"/><Relationship Id="rId2" Type="http://schemas.openxmlformats.org/officeDocument/2006/relationships/notesSlide" Target="../notesSlides/notesSlide13.xml"/><Relationship Id="rId1" Type="http://schemas.openxmlformats.org/officeDocument/2006/relationships/slideLayout" Target="../slideLayouts/slideLayout24.xml"/><Relationship Id="rId6" Type="http://schemas.openxmlformats.org/officeDocument/2006/relationships/image" Target="../media/image1.png"/><Relationship Id="rId5" Type="http://schemas.openxmlformats.org/officeDocument/2006/relationships/image" Target="../media/image33.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4.xml"/><Relationship Id="rId5" Type="http://schemas.openxmlformats.org/officeDocument/2006/relationships/image" Target="../media/image1.png"/><Relationship Id="rId4" Type="http://schemas.openxmlformats.org/officeDocument/2006/relationships/image" Target="../media/image23.sv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4.xml"/><Relationship Id="rId5" Type="http://schemas.openxmlformats.org/officeDocument/2006/relationships/image" Target="../media/image1.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4.xml"/><Relationship Id="rId5" Type="http://schemas.openxmlformats.org/officeDocument/2006/relationships/image" Target="../media/image38.tif"/><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hyperlink" Target="https://www.kaggle.com/imls/museum-directory" TargetMode="External"/><Relationship Id="rId5" Type="http://schemas.openxmlformats.org/officeDocument/2006/relationships/image" Target="../media/image1.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4.xml"/><Relationship Id="rId6" Type="http://schemas.openxmlformats.org/officeDocument/2006/relationships/hyperlink" Target="https://www.ssec.wisc.edu/mcidas/doc/prog_man/2003/access-3.html" TargetMode="External"/><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4.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4.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hyperlink" Target="https://data.cityofnewyork.us/Environment/2018-Squirrel-Census-Fur-Color-Map/fak5-wcft" TargetMode="External"/><Relationship Id="rId2" Type="http://schemas.openxmlformats.org/officeDocument/2006/relationships/notesSlide" Target="../notesSlides/notesSlide25.xml"/><Relationship Id="rId1" Type="http://schemas.openxmlformats.org/officeDocument/2006/relationships/slideLayout" Target="../slideLayouts/slideLayout24.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4.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7.png"/><Relationship Id="rId7" Type="http://schemas.openxmlformats.org/officeDocument/2006/relationships/diagramQuickStyle" Target="../diagrams/quickStyle1.xml"/><Relationship Id="rId2" Type="http://schemas.openxmlformats.org/officeDocument/2006/relationships/notesSlide" Target="../notesSlides/notesSlide31.xml"/><Relationship Id="rId1" Type="http://schemas.openxmlformats.org/officeDocument/2006/relationships/slideLayout" Target="../slideLayouts/slideLayout14.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48.png"/><Relationship Id="rId9" Type="http://schemas.microsoft.com/office/2007/relationships/diagramDrawing" Target="../diagrams/drawing1.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14.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14.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14.xml"/><Relationship Id="rId5" Type="http://schemas.openxmlformats.org/officeDocument/2006/relationships/image" Target="../media/image55.png"/><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14.xml"/><Relationship Id="rId5" Type="http://schemas.openxmlformats.org/officeDocument/2006/relationships/image" Target="../media/image57.png"/><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14.xml"/><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hyperlink" Target="https://jamboard.google.com/d/1PyAFAWLoH77ys8E9elkxC3bxsXIv_-g5JtjBHNI4xmE/edit?usp=sharing" TargetMode="External"/><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Lecture 1: Introduction and Course Overview"/>
          <p:cNvSpPr txBox="1">
            <a:spLocks noGrp="1"/>
          </p:cNvSpPr>
          <p:nvPr>
            <p:ph type="ctrTitle"/>
          </p:nvPr>
        </p:nvSpPr>
        <p:spPr>
          <a:prstGeom prst="rect">
            <a:avLst/>
          </a:prstGeom>
        </p:spPr>
        <p:txBody>
          <a:bodyPr/>
          <a:lstStyle/>
          <a:p>
            <a:r>
              <a:rPr dirty="0"/>
              <a:t>Lecture </a:t>
            </a:r>
            <a:r>
              <a:rPr lang="en-US" dirty="0"/>
              <a:t>3</a:t>
            </a:r>
            <a:r>
              <a:rPr dirty="0"/>
              <a:t>: </a:t>
            </a:r>
            <a:r>
              <a:rPr lang="en-US"/>
              <a:t>Data Abstraction</a:t>
            </a:r>
            <a:endParaRPr dirty="0"/>
          </a:p>
        </p:txBody>
      </p:sp>
      <p:sp>
        <p:nvSpPr>
          <p:cNvPr id="138" name="DS4200 Information Presentation &amp; Visualization…"/>
          <p:cNvSpPr txBox="1">
            <a:spLocks noGrp="1"/>
          </p:cNvSpPr>
          <p:nvPr>
            <p:ph type="subTitle" sz="half" idx="1"/>
          </p:nvPr>
        </p:nvSpPr>
        <p:spPr>
          <a:xfrm>
            <a:off x="1739900" y="7886700"/>
            <a:ext cx="20904200" cy="3289300"/>
          </a:xfrm>
          <a:prstGeom prst="rect">
            <a:avLst/>
          </a:prstGeom>
        </p:spPr>
        <p:txBody>
          <a:bodyPr/>
          <a:lstStyle/>
          <a:p>
            <a:pPr>
              <a:defRPr cap="small"/>
            </a:pPr>
            <a:r>
              <a:rPr lang="en-US" dirty="0"/>
              <a:t>DS 4200</a:t>
            </a:r>
          </a:p>
          <a:p>
            <a:pPr>
              <a:defRPr cap="small"/>
            </a:pPr>
            <a:r>
              <a:rPr lang="en-US" dirty="0"/>
              <a:t>Fall 2022</a:t>
            </a:r>
            <a:endParaRPr dirty="0"/>
          </a:p>
          <a:p>
            <a:pPr>
              <a:spcBef>
                <a:spcPts val="600"/>
              </a:spcBef>
              <a:defRPr i="1"/>
            </a:pPr>
            <a:r>
              <a:rPr dirty="0"/>
              <a:t>Prof. </a:t>
            </a:r>
            <a:r>
              <a:rPr lang="en-US" dirty="0"/>
              <a:t>Ab </a:t>
            </a:r>
            <a:r>
              <a:rPr lang="en-US" dirty="0" err="1"/>
              <a:t>Mosca</a:t>
            </a:r>
            <a:r>
              <a:rPr lang="en-US" dirty="0"/>
              <a:t> (they/them)</a:t>
            </a:r>
            <a:endParaRPr dirty="0"/>
          </a:p>
          <a:p>
            <a:pPr>
              <a:defRPr sz="4000" i="1" cap="small"/>
            </a:pPr>
            <a:r>
              <a:rPr dirty="0"/>
              <a:t>Northeastern University</a:t>
            </a:r>
          </a:p>
        </p:txBody>
      </p:sp>
      <p:sp>
        <p:nvSpPr>
          <p:cNvPr id="13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grpSp>
        <p:nvGrpSpPr>
          <p:cNvPr id="145" name="Group"/>
          <p:cNvGrpSpPr/>
          <p:nvPr/>
        </p:nvGrpSpPr>
        <p:grpSpPr>
          <a:xfrm>
            <a:off x="-101600" y="25213"/>
            <a:ext cx="3022952" cy="13627105"/>
            <a:chOff x="0" y="0"/>
            <a:chExt cx="3022951" cy="13627103"/>
          </a:xfrm>
        </p:grpSpPr>
        <p:pic>
          <p:nvPicPr>
            <p:cNvPr id="140" name="droppedImage.tiff" descr="droppedImage.tiff"/>
            <p:cNvPicPr>
              <a:picLocks noChangeAspect="1"/>
            </p:cNvPicPr>
            <p:nvPr/>
          </p:nvPicPr>
          <p:blipFill>
            <a:blip r:embed="rId2"/>
            <a:stretch>
              <a:fillRect/>
            </a:stretch>
          </p:blipFill>
          <p:spPr>
            <a:xfrm>
              <a:off x="0" y="0"/>
              <a:ext cx="3022951" cy="3022951"/>
            </a:xfrm>
            <a:prstGeom prst="rect">
              <a:avLst/>
            </a:prstGeom>
            <a:ln w="12700" cap="flat">
              <a:noFill/>
              <a:miter lim="400000"/>
            </a:ln>
            <a:effectLst>
              <a:outerShdw blurRad="215900" dist="63500" dir="2520000" rotWithShape="0">
                <a:srgbClr val="5E5E5E">
                  <a:alpha val="50000"/>
                </a:srgbClr>
              </a:outerShdw>
            </a:effectLst>
          </p:spPr>
        </p:pic>
        <p:pic>
          <p:nvPicPr>
            <p:cNvPr id="141" name="droppedImage.tiff" descr="droppedImage.tiff"/>
            <p:cNvPicPr>
              <a:picLocks noChangeAspect="1"/>
            </p:cNvPicPr>
            <p:nvPr/>
          </p:nvPicPr>
          <p:blipFill>
            <a:blip r:embed="rId3"/>
            <a:stretch>
              <a:fillRect/>
            </a:stretch>
          </p:blipFill>
          <p:spPr>
            <a:xfrm>
              <a:off x="0" y="3059224"/>
              <a:ext cx="3022951" cy="2176799"/>
            </a:xfrm>
            <a:prstGeom prst="rect">
              <a:avLst/>
            </a:prstGeom>
            <a:ln w="12700" cap="flat">
              <a:noFill/>
              <a:miter lim="400000"/>
            </a:ln>
            <a:effectLst>
              <a:outerShdw blurRad="215900" dist="63500" dir="2520000" rotWithShape="0">
                <a:srgbClr val="5E5E5E">
                  <a:alpha val="50000"/>
                </a:srgbClr>
              </a:outerShdw>
            </a:effectLst>
          </p:spPr>
        </p:pic>
        <p:pic>
          <p:nvPicPr>
            <p:cNvPr id="142" name="droppedImage.tiff" descr="droppedImage.tiff"/>
            <p:cNvPicPr>
              <a:picLocks noChangeAspect="1"/>
            </p:cNvPicPr>
            <p:nvPr/>
          </p:nvPicPr>
          <p:blipFill>
            <a:blip r:embed="rId4"/>
            <a:stretch>
              <a:fillRect/>
            </a:stretch>
          </p:blipFill>
          <p:spPr>
            <a:xfrm>
              <a:off x="0" y="5271416"/>
              <a:ext cx="3022951" cy="2362021"/>
            </a:xfrm>
            <a:prstGeom prst="rect">
              <a:avLst/>
            </a:prstGeom>
            <a:ln w="12700" cap="flat">
              <a:noFill/>
              <a:miter lim="400000"/>
            </a:ln>
            <a:effectLst>
              <a:outerShdw blurRad="215900" dist="63500" dir="2520000" rotWithShape="0">
                <a:srgbClr val="5E5E5E">
                  <a:alpha val="50000"/>
                </a:srgbClr>
              </a:outerShdw>
            </a:effectLst>
          </p:spPr>
        </p:pic>
        <p:pic>
          <p:nvPicPr>
            <p:cNvPr id="143" name="droppedImage.tiff" descr="droppedImage.tiff"/>
            <p:cNvPicPr>
              <a:picLocks noChangeAspect="1"/>
            </p:cNvPicPr>
            <p:nvPr/>
          </p:nvPicPr>
          <p:blipFill>
            <a:blip r:embed="rId5"/>
            <a:stretch>
              <a:fillRect/>
            </a:stretch>
          </p:blipFill>
          <p:spPr>
            <a:xfrm>
              <a:off x="0" y="7666198"/>
              <a:ext cx="3022950" cy="3010859"/>
            </a:xfrm>
            <a:prstGeom prst="rect">
              <a:avLst/>
            </a:prstGeom>
            <a:ln w="12700" cap="flat">
              <a:noFill/>
              <a:miter lim="400000"/>
            </a:ln>
            <a:effectLst>
              <a:outerShdw blurRad="215900" dist="63500" dir="2520000" rotWithShape="0">
                <a:srgbClr val="5E5E5E">
                  <a:alpha val="50000"/>
                </a:srgbClr>
              </a:outerShdw>
            </a:effectLst>
          </p:spPr>
        </p:pic>
        <p:pic>
          <p:nvPicPr>
            <p:cNvPr id="144" name="droppedImage.tiff" descr="droppedImage.tiff"/>
            <p:cNvPicPr>
              <a:picLocks noChangeAspect="1"/>
            </p:cNvPicPr>
            <p:nvPr/>
          </p:nvPicPr>
          <p:blipFill>
            <a:blip r:embed="rId6"/>
            <a:stretch>
              <a:fillRect/>
            </a:stretch>
          </p:blipFill>
          <p:spPr>
            <a:xfrm>
              <a:off x="0" y="10713332"/>
              <a:ext cx="3022952" cy="2913772"/>
            </a:xfrm>
            <a:prstGeom prst="rect">
              <a:avLst/>
            </a:prstGeom>
            <a:ln w="12700" cap="flat">
              <a:noFill/>
              <a:miter lim="400000"/>
            </a:ln>
            <a:effectLst>
              <a:outerShdw blurRad="215900" dist="63500" dir="2520000" rotWithShape="0">
                <a:srgbClr val="5E5E5E">
                  <a:alpha val="50000"/>
                </a:srgbClr>
              </a:outerShdw>
            </a:effectLst>
          </p:spPr>
        </p:pic>
      </p:grpSp>
      <p:grpSp>
        <p:nvGrpSpPr>
          <p:cNvPr id="152" name="Group"/>
          <p:cNvGrpSpPr/>
          <p:nvPr/>
        </p:nvGrpSpPr>
        <p:grpSpPr>
          <a:xfrm>
            <a:off x="21471250" y="30484"/>
            <a:ext cx="2793870" cy="13627101"/>
            <a:chOff x="0" y="0"/>
            <a:chExt cx="2793869" cy="13627100"/>
          </a:xfrm>
        </p:grpSpPr>
        <p:pic>
          <p:nvPicPr>
            <p:cNvPr id="146" name="droppedImage.tiff" descr="droppedImage.tiff"/>
            <p:cNvPicPr>
              <a:picLocks noChangeAspect="1"/>
            </p:cNvPicPr>
            <p:nvPr/>
          </p:nvPicPr>
          <p:blipFill>
            <a:blip r:embed="rId7"/>
            <a:stretch>
              <a:fillRect/>
            </a:stretch>
          </p:blipFill>
          <p:spPr>
            <a:xfrm>
              <a:off x="1782" y="0"/>
              <a:ext cx="2788860" cy="1928528"/>
            </a:xfrm>
            <a:prstGeom prst="rect">
              <a:avLst/>
            </a:prstGeom>
            <a:ln w="12700" cap="flat">
              <a:noFill/>
              <a:miter lim="400000"/>
            </a:ln>
            <a:effectLst>
              <a:outerShdw blurRad="215900" dist="63500" dir="7140000" rotWithShape="0">
                <a:srgbClr val="5E5E5E">
                  <a:alpha val="50000"/>
                </a:srgbClr>
              </a:outerShdw>
            </a:effectLst>
          </p:spPr>
        </p:pic>
        <p:pic>
          <p:nvPicPr>
            <p:cNvPr id="147" name="droppedImage.tiff" descr="droppedImage.tiff"/>
            <p:cNvPicPr>
              <a:picLocks noChangeAspect="1"/>
            </p:cNvPicPr>
            <p:nvPr/>
          </p:nvPicPr>
          <p:blipFill>
            <a:blip r:embed="rId8"/>
            <a:stretch>
              <a:fillRect/>
            </a:stretch>
          </p:blipFill>
          <p:spPr>
            <a:xfrm>
              <a:off x="0" y="1954270"/>
              <a:ext cx="2788859" cy="2211369"/>
            </a:xfrm>
            <a:prstGeom prst="rect">
              <a:avLst/>
            </a:prstGeom>
            <a:ln w="12700" cap="flat">
              <a:noFill/>
              <a:miter lim="400000"/>
            </a:ln>
            <a:effectLst>
              <a:outerShdw blurRad="215900" dist="63500" dir="7140000" rotWithShape="0">
                <a:srgbClr val="5E5E5E">
                  <a:alpha val="50000"/>
                </a:srgbClr>
              </a:outerShdw>
            </a:effectLst>
          </p:spPr>
        </p:pic>
        <p:pic>
          <p:nvPicPr>
            <p:cNvPr id="148" name="droppedImage.tiff" descr="droppedImage.tiff"/>
            <p:cNvPicPr>
              <a:picLocks noChangeAspect="1"/>
            </p:cNvPicPr>
            <p:nvPr/>
          </p:nvPicPr>
          <p:blipFill>
            <a:blip r:embed="rId9"/>
            <a:stretch>
              <a:fillRect/>
            </a:stretch>
          </p:blipFill>
          <p:spPr>
            <a:xfrm>
              <a:off x="5010" y="4186023"/>
              <a:ext cx="2788860" cy="1850365"/>
            </a:xfrm>
            <a:prstGeom prst="rect">
              <a:avLst/>
            </a:prstGeom>
            <a:ln w="12700" cap="flat">
              <a:noFill/>
              <a:miter lim="400000"/>
            </a:ln>
            <a:effectLst>
              <a:outerShdw blurRad="215900" dist="63500" dir="7140000" rotWithShape="0">
                <a:srgbClr val="5E5E5E">
                  <a:alpha val="50000"/>
                </a:srgbClr>
              </a:outerShdw>
            </a:effectLst>
          </p:spPr>
        </p:pic>
        <p:pic>
          <p:nvPicPr>
            <p:cNvPr id="149" name="droppedImage.tiff" descr="droppedImage.tiff"/>
            <p:cNvPicPr>
              <a:picLocks noChangeAspect="1"/>
            </p:cNvPicPr>
            <p:nvPr/>
          </p:nvPicPr>
          <p:blipFill>
            <a:blip r:embed="rId10"/>
            <a:stretch>
              <a:fillRect/>
            </a:stretch>
          </p:blipFill>
          <p:spPr>
            <a:xfrm>
              <a:off x="3908" y="6064089"/>
              <a:ext cx="2788859" cy="2282425"/>
            </a:xfrm>
            <a:prstGeom prst="rect">
              <a:avLst/>
            </a:prstGeom>
            <a:ln w="12700" cap="flat">
              <a:noFill/>
              <a:miter lim="400000"/>
            </a:ln>
            <a:effectLst>
              <a:outerShdw blurRad="215900" dist="63500" dir="7140000" rotWithShape="0">
                <a:srgbClr val="5E5E5E">
                  <a:alpha val="50000"/>
                </a:srgbClr>
              </a:outerShdw>
            </a:effectLst>
          </p:spPr>
        </p:pic>
        <p:pic>
          <p:nvPicPr>
            <p:cNvPr id="150" name="droppedImage.tiff" descr="droppedImage.tiff"/>
            <p:cNvPicPr>
              <a:picLocks noChangeAspect="1"/>
            </p:cNvPicPr>
            <p:nvPr/>
          </p:nvPicPr>
          <p:blipFill>
            <a:blip r:embed="rId11"/>
            <a:stretch>
              <a:fillRect/>
            </a:stretch>
          </p:blipFill>
          <p:spPr>
            <a:xfrm>
              <a:off x="3908" y="8373264"/>
              <a:ext cx="2788859" cy="2553087"/>
            </a:xfrm>
            <a:prstGeom prst="rect">
              <a:avLst/>
            </a:prstGeom>
            <a:ln w="12700" cap="flat">
              <a:noFill/>
              <a:miter lim="400000"/>
            </a:ln>
            <a:effectLst>
              <a:outerShdw blurRad="215900" dist="63500" dir="7140000" rotWithShape="0">
                <a:srgbClr val="5E5E5E">
                  <a:alpha val="50000"/>
                </a:srgbClr>
              </a:outerShdw>
            </a:effectLst>
          </p:spPr>
        </p:pic>
        <p:pic>
          <p:nvPicPr>
            <p:cNvPr id="151" name="droppedImage.tiff" descr="droppedImage.tiff"/>
            <p:cNvPicPr>
              <a:picLocks noChangeAspect="1"/>
            </p:cNvPicPr>
            <p:nvPr/>
          </p:nvPicPr>
          <p:blipFill>
            <a:blip r:embed="rId12"/>
            <a:stretch>
              <a:fillRect/>
            </a:stretch>
          </p:blipFill>
          <p:spPr>
            <a:xfrm>
              <a:off x="3908" y="10950169"/>
              <a:ext cx="2788859" cy="2676932"/>
            </a:xfrm>
            <a:prstGeom prst="rect">
              <a:avLst/>
            </a:prstGeom>
            <a:ln w="12700" cap="flat">
              <a:noFill/>
              <a:miter lim="400000"/>
            </a:ln>
            <a:effectLst>
              <a:outerShdw blurRad="215900" dist="63500" dir="7140000" rotWithShape="0">
                <a:srgbClr val="5E5E5E">
                  <a:alpha val="50000"/>
                </a:srgbClr>
              </a:outerShdw>
            </a:effectLst>
          </p:spPr>
        </p:pic>
      </p:grpSp>
      <p:sp>
        <p:nvSpPr>
          <p:cNvPr id="153" name="Slide inspiration from Krzysztof Gajos, Hanspeter Pfister, Miriah Meyer &amp; Jonathan Schwabish"/>
          <p:cNvSpPr/>
          <p:nvPr/>
        </p:nvSpPr>
        <p:spPr>
          <a:xfrm>
            <a:off x="3059286" y="12741475"/>
            <a:ext cx="18249901"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800" i="1"/>
            </a:lvl1pPr>
          </a:lstStyle>
          <a:p>
            <a:r>
              <a:rPr dirty="0"/>
              <a:t>Slide</a:t>
            </a:r>
            <a:r>
              <a:rPr lang="en-US" dirty="0"/>
              <a:t>s and</a:t>
            </a:r>
            <a:r>
              <a:rPr dirty="0"/>
              <a:t> inspiration from </a:t>
            </a:r>
            <a:r>
              <a:rPr lang="en-US" dirty="0"/>
              <a:t>Cody Dunne, Michelle Borkin, Dylan Cashman, </a:t>
            </a:r>
            <a:r>
              <a:rPr dirty="0"/>
              <a:t>Krzysztof </a:t>
            </a:r>
            <a:r>
              <a:rPr dirty="0" err="1"/>
              <a:t>Gajos</a:t>
            </a:r>
            <a:r>
              <a:rPr dirty="0"/>
              <a:t>, Hanspeter Pfister,</a:t>
            </a:r>
            <a:endParaRPr lang="en-US" dirty="0"/>
          </a:p>
          <a:p>
            <a:r>
              <a:rPr dirty="0"/>
              <a:t> Miriah Meyer</a:t>
            </a:r>
            <a:r>
              <a:rPr lang="en-US" dirty="0"/>
              <a:t>, </a:t>
            </a:r>
            <a:r>
              <a:rPr dirty="0"/>
              <a:t>Jonathan </a:t>
            </a:r>
            <a:r>
              <a:rPr dirty="0" err="1"/>
              <a:t>Schwabish</a:t>
            </a:r>
            <a:r>
              <a:rPr lang="en-US" dirty="0"/>
              <a:t>, and David Sprague, Ashley Suh</a:t>
            </a: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10</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359" name="Data Abstraction"/>
          <p:cNvSpPr/>
          <p:nvPr/>
        </p:nvSpPr>
        <p:spPr>
          <a:xfrm>
            <a:off x="8000450" y="4438650"/>
            <a:ext cx="7289660" cy="1155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825500">
              <a:defRPr sz="72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small" spc="0" normalizeH="0" baseline="0" noProof="0">
                <a:ln>
                  <a:noFill/>
                </a:ln>
                <a:solidFill>
                  <a:srgbClr val="000000"/>
                </a:solidFill>
                <a:effectLst/>
                <a:uLnTx/>
                <a:uFillTx/>
                <a:latin typeface="Gill Sans"/>
                <a:sym typeface="Gill Sans"/>
              </a:rPr>
              <a:t>Data Abstraction</a:t>
            </a:r>
          </a:p>
        </p:txBody>
      </p:sp>
      <p:sp>
        <p:nvSpPr>
          <p:cNvPr id="360" name="Task Abstraction"/>
          <p:cNvSpPr/>
          <p:nvPr/>
        </p:nvSpPr>
        <p:spPr>
          <a:xfrm>
            <a:off x="7970009" y="7016750"/>
            <a:ext cx="7187594" cy="1155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825500">
              <a:defRPr sz="72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small" spc="0" normalizeH="0" baseline="0" noProof="0" dirty="0">
                <a:ln>
                  <a:noFill/>
                </a:ln>
                <a:solidFill>
                  <a:srgbClr val="000000"/>
                </a:solidFill>
                <a:effectLst/>
                <a:uLnTx/>
                <a:uFillTx/>
                <a:latin typeface="Gill Sans"/>
                <a:sym typeface="Gill Sans"/>
              </a:rPr>
              <a:t>Task Abstraction</a:t>
            </a:r>
          </a:p>
        </p:txBody>
      </p:sp>
      <p:sp>
        <p:nvSpPr>
          <p:cNvPr id="361" name="Visual Encoding"/>
          <p:cNvSpPr/>
          <p:nvPr/>
        </p:nvSpPr>
        <p:spPr>
          <a:xfrm>
            <a:off x="7970009" y="9671050"/>
            <a:ext cx="6777456" cy="1155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825500">
              <a:defRPr sz="72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small" spc="0" normalizeH="0" baseline="0" noProof="0" dirty="0">
                <a:ln>
                  <a:noFill/>
                </a:ln>
                <a:solidFill>
                  <a:srgbClr val="000000"/>
                </a:solidFill>
                <a:effectLst/>
                <a:uLnTx/>
                <a:uFillTx/>
                <a:latin typeface="Gill Sans"/>
                <a:sym typeface="Gill Sans"/>
              </a:rPr>
              <a:t>Visual Encoding</a:t>
            </a:r>
          </a:p>
        </p:txBody>
      </p:sp>
      <p:pic>
        <p:nvPicPr>
          <p:cNvPr id="8" name="fig1.7.pdf">
            <a:extLst>
              <a:ext uri="{FF2B5EF4-FFF2-40B4-BE49-F238E27FC236}">
                <a16:creationId xmlns:a16="http://schemas.microsoft.com/office/drawing/2014/main" id="{F29AAA20-CE89-4ED3-83C5-F223B687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284" y="3904344"/>
            <a:ext cx="7428259" cy="7344228"/>
          </a:xfrm>
          <a:prstGeom prst="rect">
            <a:avLst/>
          </a:prstGeom>
          <a:ln w="12700">
            <a:miter lim="400000"/>
          </a:ln>
        </p:spPr>
      </p:pic>
      <p:sp>
        <p:nvSpPr>
          <p:cNvPr id="9" name="Title 2">
            <a:extLst>
              <a:ext uri="{FF2B5EF4-FFF2-40B4-BE49-F238E27FC236}">
                <a16:creationId xmlns:a16="http://schemas.microsoft.com/office/drawing/2014/main" id="{4511A094-A19A-824D-B5A1-A454A1BF84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Visualization Building Blocks</a:t>
            </a:r>
          </a:p>
        </p:txBody>
      </p:sp>
      <p:sp>
        <p:nvSpPr>
          <p:cNvPr id="2" name="Frame 1">
            <a:extLst>
              <a:ext uri="{FF2B5EF4-FFF2-40B4-BE49-F238E27FC236}">
                <a16:creationId xmlns:a16="http://schemas.microsoft.com/office/drawing/2014/main" id="{07F9CCE9-F55F-A041-AE18-9967BDA1622F}"/>
              </a:ext>
            </a:extLst>
          </p:cNvPr>
          <p:cNvSpPr/>
          <p:nvPr/>
        </p:nvSpPr>
        <p:spPr>
          <a:xfrm>
            <a:off x="1052659" y="3913597"/>
            <a:ext cx="15544800" cy="2391953"/>
          </a:xfrm>
          <a:prstGeom prst="frame">
            <a:avLst>
              <a:gd name="adj1" fmla="val 5947"/>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1296533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Last tim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Data Abstraction</a:t>
            </a:r>
            <a:endParaRPr dirty="0">
              <a:solidFill>
                <a:schemeClr val="bg1"/>
              </a:solidFill>
            </a:endParaRPr>
          </a:p>
        </p:txBody>
      </p:sp>
      <p:sp>
        <p:nvSpPr>
          <p:cNvPr id="25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11</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2" name="TextBox 1">
            <a:extLst>
              <a:ext uri="{FF2B5EF4-FFF2-40B4-BE49-F238E27FC236}">
                <a16:creationId xmlns:a16="http://schemas.microsoft.com/office/drawing/2014/main" id="{83F2879F-7B44-0A43-B055-AA0CBD639725}"/>
              </a:ext>
            </a:extLst>
          </p:cNvPr>
          <p:cNvSpPr txBox="1"/>
          <p:nvPr/>
        </p:nvSpPr>
        <p:spPr>
          <a:xfrm>
            <a:off x="16072132" y="9537700"/>
            <a:ext cx="7029168"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r>
              <a:rPr lang="en-US" sz="6000" dirty="0">
                <a:solidFill>
                  <a:schemeClr val="tx1"/>
                </a:solidFill>
              </a:rPr>
              <a:t>From </a:t>
            </a:r>
            <a:r>
              <a:rPr lang="en-US" sz="6000" dirty="0" err="1">
                <a:solidFill>
                  <a:schemeClr val="tx1"/>
                </a:solidFill>
              </a:rPr>
              <a:t>Munzner’s</a:t>
            </a:r>
            <a:r>
              <a:rPr lang="en-US" sz="6000" dirty="0">
                <a:solidFill>
                  <a:schemeClr val="tx1"/>
                </a:solidFill>
              </a:rPr>
              <a:t> book</a:t>
            </a:r>
            <a:endParaRPr kumimoji="0" lang="en-US" sz="5600" b="0" i="0" u="none" strike="noStrike" cap="none" spc="0" normalizeH="0" baseline="0" dirty="0">
              <a:ln>
                <a:noFill/>
              </a:ln>
              <a:solidFill>
                <a:schemeClr val="tx1"/>
              </a:solidFill>
              <a:effectLst/>
              <a:uFillTx/>
              <a:latin typeface="+mj-lt"/>
              <a:ea typeface="+mj-ea"/>
              <a:cs typeface="+mj-cs"/>
              <a:sym typeface="Gill Sans"/>
            </a:endParaRPr>
          </a:p>
        </p:txBody>
      </p:sp>
    </p:spTree>
    <p:extLst>
      <p:ext uri="{BB962C8B-B14F-4D97-AF65-F5344CB8AC3E}">
        <p14:creationId xmlns:p14="http://schemas.microsoft.com/office/powerpoint/2010/main" val="38077855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12</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303" name="Type = structural or mathematical interpretation of the data"/>
          <p:cNvSpPr/>
          <p:nvPr/>
        </p:nvSpPr>
        <p:spPr>
          <a:xfrm>
            <a:off x="279401" y="4041864"/>
            <a:ext cx="23837900" cy="11182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kumimoji="0" lang="en-US" sz="6600" b="0" i="0" u="none" strike="noStrike" kern="0" cap="small" spc="0" normalizeH="0" baseline="0" noProof="0" dirty="0">
                <a:ln>
                  <a:noFill/>
                </a:ln>
                <a:solidFill>
                  <a:srgbClr val="FF4013"/>
                </a:solidFill>
                <a:effectLst/>
                <a:uLnTx/>
                <a:uFillTx/>
                <a:latin typeface="Gill Sans"/>
                <a:sym typeface="Gill Sans"/>
              </a:rPr>
              <a:t>Data </a:t>
            </a:r>
            <a:r>
              <a:rPr kumimoji="0" sz="6600" b="0" i="0" u="none" strike="noStrike" kern="0" cap="small" spc="0" normalizeH="0" baseline="0" noProof="0" dirty="0">
                <a:ln>
                  <a:noFill/>
                </a:ln>
                <a:solidFill>
                  <a:srgbClr val="FF4013"/>
                </a:solidFill>
                <a:effectLst/>
                <a:uLnTx/>
                <a:uFillTx/>
                <a:latin typeface="Gill Sans"/>
                <a:sym typeface="Gill Sans"/>
              </a:rPr>
              <a:t>Type</a:t>
            </a:r>
            <a:r>
              <a:rPr kumimoji="0" sz="6600" b="0" i="0" u="none" strike="noStrike" kern="0" cap="none" spc="0" normalizeH="0" baseline="0" noProof="0" dirty="0">
                <a:ln>
                  <a:noFill/>
                </a:ln>
                <a:solidFill>
                  <a:srgbClr val="000000"/>
                </a:solidFill>
                <a:effectLst/>
                <a:uLnTx/>
                <a:uFillTx/>
                <a:latin typeface="Gill Sans"/>
                <a:sym typeface="Gill Sans"/>
              </a:rPr>
              <a:t> = structural or mathematical interpretation of the data</a:t>
            </a:r>
          </a:p>
        </p:txBody>
      </p:sp>
      <p:pic>
        <p:nvPicPr>
          <p:cNvPr id="305" name="fig2.1a.pdf"/>
          <p:cNvPicPr>
            <a:picLocks noChangeAspect="1"/>
          </p:cNvPicPr>
          <p:nvPr/>
        </p:nvPicPr>
        <p:blipFill>
          <a:blip r:embed="rId3">
            <a:extLst>
              <a:ext uri="{28A0092B-C50C-407E-A947-70E740481C1C}">
                <a14:useLocalDpi xmlns:a14="http://schemas.microsoft.com/office/drawing/2010/main" val="0"/>
              </a:ext>
            </a:extLst>
          </a:blip>
          <a:srcRect/>
          <a:stretch/>
        </p:blipFill>
        <p:spPr>
          <a:xfrm>
            <a:off x="1454841" y="6676474"/>
            <a:ext cx="22243359" cy="2996816"/>
          </a:xfrm>
          <a:prstGeom prst="rect">
            <a:avLst/>
          </a:prstGeom>
          <a:ln w="12700">
            <a:miter lim="400000"/>
          </a:ln>
        </p:spPr>
      </p:pic>
      <p:sp>
        <p:nvSpPr>
          <p:cNvPr id="11" name="Title 2">
            <a:extLst>
              <a:ext uri="{FF2B5EF4-FFF2-40B4-BE49-F238E27FC236}">
                <a16:creationId xmlns:a16="http://schemas.microsoft.com/office/drawing/2014/main" id="{B57261EF-6269-834B-AEA0-76D3D5F8F2EA}"/>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Data Types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13</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303" name="Type = structural or mathematical interpretation of the data"/>
          <p:cNvSpPr/>
          <p:nvPr/>
        </p:nvSpPr>
        <p:spPr>
          <a:xfrm>
            <a:off x="279401" y="4041864"/>
            <a:ext cx="23837900" cy="31495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kumimoji="0" lang="en-US" sz="6600" b="0" i="0" u="none" strike="noStrike" kern="0" cap="small" spc="0" normalizeH="0" baseline="0" noProof="0" dirty="0">
                <a:ln>
                  <a:noFill/>
                </a:ln>
                <a:solidFill>
                  <a:srgbClr val="FF4013"/>
                </a:solidFill>
                <a:effectLst/>
                <a:uLnTx/>
                <a:uFillTx/>
                <a:latin typeface="Gill Sans"/>
                <a:sym typeface="Gill Sans"/>
              </a:rPr>
              <a:t>Data </a:t>
            </a:r>
            <a:r>
              <a:rPr kumimoji="0" sz="6600" b="0" i="0" u="none" strike="noStrike" kern="0" cap="small" spc="0" normalizeH="0" baseline="0" noProof="0" dirty="0">
                <a:ln>
                  <a:noFill/>
                </a:ln>
                <a:solidFill>
                  <a:srgbClr val="FF4013"/>
                </a:solidFill>
                <a:effectLst/>
                <a:uLnTx/>
                <a:uFillTx/>
                <a:latin typeface="Gill Sans"/>
                <a:sym typeface="Gill Sans"/>
              </a:rPr>
              <a:t>Type</a:t>
            </a:r>
            <a:r>
              <a:rPr lang="en-US" sz="6600" dirty="0">
                <a:latin typeface="Gill Sans"/>
              </a:rPr>
              <a:t>: Items</a:t>
            </a:r>
          </a:p>
          <a:p>
            <a:pPr marL="857250" marR="0" lvl="0" indent="-85725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sz="7200"/>
            </a:pPr>
            <a:r>
              <a:rPr lang="en-US" sz="6600" dirty="0">
                <a:latin typeface="Gill Sans"/>
              </a:rPr>
              <a:t>An individual entity that is discrete</a:t>
            </a:r>
          </a:p>
          <a:p>
            <a:pPr marL="857250" marR="0" lvl="0" indent="-85725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sz="7200"/>
            </a:pPr>
            <a:r>
              <a:rPr lang="en-US" sz="6600" dirty="0">
                <a:latin typeface="Gill Sans"/>
              </a:rPr>
              <a:t>Ex. Row in table, node in network</a:t>
            </a:r>
          </a:p>
        </p:txBody>
      </p:sp>
      <p:sp>
        <p:nvSpPr>
          <p:cNvPr id="11" name="Title 2">
            <a:extLst>
              <a:ext uri="{FF2B5EF4-FFF2-40B4-BE49-F238E27FC236}">
                <a16:creationId xmlns:a16="http://schemas.microsoft.com/office/drawing/2014/main" id="{B57261EF-6269-834B-AEA0-76D3D5F8F2EA}"/>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Data Types</a:t>
            </a:r>
          </a:p>
        </p:txBody>
      </p:sp>
      <p:pic>
        <p:nvPicPr>
          <p:cNvPr id="3" name="Graphic 2" descr="Table outline">
            <a:extLst>
              <a:ext uri="{FF2B5EF4-FFF2-40B4-BE49-F238E27FC236}">
                <a16:creationId xmlns:a16="http://schemas.microsoft.com/office/drawing/2014/main" id="{84EA4B24-42EC-B049-BC92-E1E15B7E53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82471" y="6640606"/>
            <a:ext cx="6427694" cy="6427694"/>
          </a:xfrm>
          <a:prstGeom prst="rect">
            <a:avLst/>
          </a:prstGeom>
        </p:spPr>
      </p:pic>
      <p:sp>
        <p:nvSpPr>
          <p:cNvPr id="4" name="Frame 3">
            <a:extLst>
              <a:ext uri="{FF2B5EF4-FFF2-40B4-BE49-F238E27FC236}">
                <a16:creationId xmlns:a16="http://schemas.microsoft.com/office/drawing/2014/main" id="{DBF97F34-5B92-8E4D-99F8-6085210F86AA}"/>
              </a:ext>
            </a:extLst>
          </p:cNvPr>
          <p:cNvSpPr/>
          <p:nvPr/>
        </p:nvSpPr>
        <p:spPr>
          <a:xfrm>
            <a:off x="3523130" y="9036423"/>
            <a:ext cx="5782235" cy="1613647"/>
          </a:xfrm>
          <a:prstGeom prst="frame">
            <a:avLst>
              <a:gd name="adj1" fmla="val 14286"/>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6" name="Graphic 5" descr="Connections with solid fill">
            <a:extLst>
              <a:ext uri="{FF2B5EF4-FFF2-40B4-BE49-F238E27FC236}">
                <a16:creationId xmlns:a16="http://schemas.microsoft.com/office/drawing/2014/main" id="{BE156AD0-8450-0E4C-A776-B1D87EB486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198351" y="6407524"/>
            <a:ext cx="6660776" cy="6660776"/>
          </a:xfrm>
          <a:prstGeom prst="rect">
            <a:avLst/>
          </a:prstGeom>
        </p:spPr>
      </p:pic>
      <p:sp>
        <p:nvSpPr>
          <p:cNvPr id="12" name="Frame 11">
            <a:extLst>
              <a:ext uri="{FF2B5EF4-FFF2-40B4-BE49-F238E27FC236}">
                <a16:creationId xmlns:a16="http://schemas.microsoft.com/office/drawing/2014/main" id="{3265A35E-C3FD-ED41-B00D-C335603A2A56}"/>
              </a:ext>
            </a:extLst>
          </p:cNvPr>
          <p:cNvSpPr/>
          <p:nvPr/>
        </p:nvSpPr>
        <p:spPr>
          <a:xfrm>
            <a:off x="12185650" y="8051034"/>
            <a:ext cx="2588187" cy="2572142"/>
          </a:xfrm>
          <a:prstGeom prst="frame">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3620485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14</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303" name="Type = structural or mathematical interpretation of the data"/>
          <p:cNvSpPr/>
          <p:nvPr/>
        </p:nvSpPr>
        <p:spPr>
          <a:xfrm>
            <a:off x="279401" y="4041864"/>
            <a:ext cx="23837900" cy="31495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kumimoji="0" lang="en-US" sz="6600" b="0" i="0" u="none" strike="noStrike" kern="0" cap="small" spc="0" normalizeH="0" baseline="0" noProof="0" dirty="0">
                <a:ln>
                  <a:noFill/>
                </a:ln>
                <a:solidFill>
                  <a:srgbClr val="FF4013"/>
                </a:solidFill>
                <a:effectLst/>
                <a:uLnTx/>
                <a:uFillTx/>
                <a:latin typeface="Gill Sans"/>
                <a:sym typeface="Gill Sans"/>
              </a:rPr>
              <a:t>Data </a:t>
            </a:r>
            <a:r>
              <a:rPr kumimoji="0" sz="6600" b="0" i="0" u="none" strike="noStrike" kern="0" cap="small" spc="0" normalizeH="0" baseline="0" noProof="0" dirty="0">
                <a:ln>
                  <a:noFill/>
                </a:ln>
                <a:solidFill>
                  <a:srgbClr val="FF4013"/>
                </a:solidFill>
                <a:effectLst/>
                <a:uLnTx/>
                <a:uFillTx/>
                <a:latin typeface="Gill Sans"/>
                <a:sym typeface="Gill Sans"/>
              </a:rPr>
              <a:t>Type</a:t>
            </a:r>
            <a:r>
              <a:rPr lang="en-US" sz="6600" dirty="0">
                <a:latin typeface="Gill Sans"/>
              </a:rPr>
              <a:t>: Items</a:t>
            </a:r>
          </a:p>
          <a:p>
            <a:pPr marL="857250" marR="0" lvl="0" indent="-85725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sz="7200"/>
            </a:pPr>
            <a:r>
              <a:rPr lang="en-US" sz="6600" dirty="0">
                <a:latin typeface="Gill Sans"/>
              </a:rPr>
              <a:t>An individual entity that is discrete</a:t>
            </a:r>
          </a:p>
          <a:p>
            <a:pPr marL="857250" marR="0" lvl="0" indent="-85725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sz="7200"/>
            </a:pPr>
            <a:r>
              <a:rPr lang="en-US" sz="6600" dirty="0">
                <a:latin typeface="Gill Sans"/>
              </a:rPr>
              <a:t>Ex. Row in table, node in network</a:t>
            </a:r>
          </a:p>
        </p:txBody>
      </p:sp>
      <p:sp>
        <p:nvSpPr>
          <p:cNvPr id="11" name="Title 2">
            <a:extLst>
              <a:ext uri="{FF2B5EF4-FFF2-40B4-BE49-F238E27FC236}">
                <a16:creationId xmlns:a16="http://schemas.microsoft.com/office/drawing/2014/main" id="{B57261EF-6269-834B-AEA0-76D3D5F8F2EA}"/>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Data Types</a:t>
            </a:r>
          </a:p>
        </p:txBody>
      </p:sp>
      <p:pic>
        <p:nvPicPr>
          <p:cNvPr id="8" name="Picture 7" descr="Table&#10;&#10;Description automatically generated with medium confidence">
            <a:extLst>
              <a:ext uri="{FF2B5EF4-FFF2-40B4-BE49-F238E27FC236}">
                <a16:creationId xmlns:a16="http://schemas.microsoft.com/office/drawing/2014/main" id="{853741A2-6010-7946-B124-F53239741A51}"/>
              </a:ext>
            </a:extLst>
          </p:cNvPr>
          <p:cNvPicPr>
            <a:picLocks noChangeAspect="1"/>
          </p:cNvPicPr>
          <p:nvPr/>
        </p:nvPicPr>
        <p:blipFill rotWithShape="1">
          <a:blip r:embed="rId3">
            <a:extLst>
              <a:ext uri="{28A0092B-C50C-407E-A947-70E740481C1C}">
                <a14:useLocalDpi xmlns:a14="http://schemas.microsoft.com/office/drawing/2010/main" val="0"/>
              </a:ext>
            </a:extLst>
          </a:blip>
          <a:srcRect r="45119"/>
          <a:stretch/>
        </p:blipFill>
        <p:spPr>
          <a:xfrm>
            <a:off x="770321" y="7569817"/>
            <a:ext cx="14269282" cy="5498483"/>
          </a:xfrm>
          <a:prstGeom prst="rect">
            <a:avLst/>
          </a:prstGeom>
        </p:spPr>
      </p:pic>
      <p:pic>
        <p:nvPicPr>
          <p:cNvPr id="13" name="Picture 12" descr="Chart&#10;&#10;Description automatically generated">
            <a:extLst>
              <a:ext uri="{FF2B5EF4-FFF2-40B4-BE49-F238E27FC236}">
                <a16:creationId xmlns:a16="http://schemas.microsoft.com/office/drawing/2014/main" id="{2B1D819C-A46E-7247-8110-DA977CD3CE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94446" y="8120330"/>
            <a:ext cx="6999499" cy="4776333"/>
          </a:xfrm>
          <a:prstGeom prst="rect">
            <a:avLst/>
          </a:prstGeom>
        </p:spPr>
      </p:pic>
      <p:pic>
        <p:nvPicPr>
          <p:cNvPr id="26" name="Picture 25" descr="Table&#10;&#10;Description automatically generated">
            <a:extLst>
              <a:ext uri="{FF2B5EF4-FFF2-40B4-BE49-F238E27FC236}">
                <a16:creationId xmlns:a16="http://schemas.microsoft.com/office/drawing/2014/main" id="{97C6CD61-6FC8-0440-8F53-61D360F10C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6257" y="3718941"/>
            <a:ext cx="8451943" cy="4401389"/>
          </a:xfrm>
          <a:prstGeom prst="rect">
            <a:avLst/>
          </a:prstGeom>
        </p:spPr>
      </p:pic>
      <p:sp>
        <p:nvSpPr>
          <p:cNvPr id="27" name="Frame 26">
            <a:extLst>
              <a:ext uri="{FF2B5EF4-FFF2-40B4-BE49-F238E27FC236}">
                <a16:creationId xmlns:a16="http://schemas.microsoft.com/office/drawing/2014/main" id="{5EAF490F-607B-6B41-A1A6-8002CC421050}"/>
              </a:ext>
            </a:extLst>
          </p:cNvPr>
          <p:cNvSpPr/>
          <p:nvPr/>
        </p:nvSpPr>
        <p:spPr>
          <a:xfrm>
            <a:off x="654269" y="8544910"/>
            <a:ext cx="14353803" cy="718248"/>
          </a:xfrm>
          <a:prstGeom prst="frame">
            <a:avLst>
              <a:gd name="adj1" fmla="val 20696"/>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0" name="Frame 29">
            <a:extLst>
              <a:ext uri="{FF2B5EF4-FFF2-40B4-BE49-F238E27FC236}">
                <a16:creationId xmlns:a16="http://schemas.microsoft.com/office/drawing/2014/main" id="{19511001-FFDC-9445-BA26-C70E25E9BA0D}"/>
              </a:ext>
            </a:extLst>
          </p:cNvPr>
          <p:cNvSpPr/>
          <p:nvPr/>
        </p:nvSpPr>
        <p:spPr>
          <a:xfrm>
            <a:off x="17895567" y="8265353"/>
            <a:ext cx="1008993" cy="1267981"/>
          </a:xfrm>
          <a:prstGeom prst="frame">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1" name="Frame 30">
            <a:extLst>
              <a:ext uri="{FF2B5EF4-FFF2-40B4-BE49-F238E27FC236}">
                <a16:creationId xmlns:a16="http://schemas.microsoft.com/office/drawing/2014/main" id="{4553ED5E-40F6-EB43-8A76-F81CA280824A}"/>
              </a:ext>
            </a:extLst>
          </p:cNvPr>
          <p:cNvSpPr/>
          <p:nvPr/>
        </p:nvSpPr>
        <p:spPr>
          <a:xfrm>
            <a:off x="15309318" y="4333563"/>
            <a:ext cx="8304361" cy="691470"/>
          </a:xfrm>
          <a:prstGeom prst="frame">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2" name="TextBox 11">
            <a:extLst>
              <a:ext uri="{FF2B5EF4-FFF2-40B4-BE49-F238E27FC236}">
                <a16:creationId xmlns:a16="http://schemas.microsoft.com/office/drawing/2014/main" id="{BEA2BB77-D595-9C43-B1C1-F96E366F2FEE}"/>
              </a:ext>
            </a:extLst>
          </p:cNvPr>
          <p:cNvSpPr txBox="1"/>
          <p:nvPr/>
        </p:nvSpPr>
        <p:spPr>
          <a:xfrm>
            <a:off x="-10509" y="13104214"/>
            <a:ext cx="1229710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hlinkClick r:id="rId7"/>
              </a:rPr>
              <a:t>https://www.kaggle.com/imls/museum-directory</a:t>
            </a:r>
            <a:r>
              <a:rPr lang="en-US" sz="3600" dirty="0"/>
              <a:t> </a:t>
            </a:r>
          </a:p>
        </p:txBody>
      </p:sp>
    </p:spTree>
    <p:extLst>
      <p:ext uri="{BB962C8B-B14F-4D97-AF65-F5344CB8AC3E}">
        <p14:creationId xmlns:p14="http://schemas.microsoft.com/office/powerpoint/2010/main" val="22632903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15</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303" name="Type = structural or mathematical interpretation of the data"/>
          <p:cNvSpPr/>
          <p:nvPr/>
        </p:nvSpPr>
        <p:spPr>
          <a:xfrm>
            <a:off x="279401" y="4041864"/>
            <a:ext cx="23837900" cy="31495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kumimoji="0" lang="en-US" sz="6600" b="0" i="0" u="none" strike="noStrike" kern="0" cap="small" spc="0" normalizeH="0" baseline="0" noProof="0" dirty="0">
                <a:ln>
                  <a:noFill/>
                </a:ln>
                <a:solidFill>
                  <a:srgbClr val="FF4013"/>
                </a:solidFill>
                <a:effectLst/>
                <a:uLnTx/>
                <a:uFillTx/>
                <a:latin typeface="Gill Sans"/>
                <a:sym typeface="Gill Sans"/>
              </a:rPr>
              <a:t>Data </a:t>
            </a:r>
            <a:r>
              <a:rPr kumimoji="0" sz="6600" b="0" i="0" u="none" strike="noStrike" kern="0" cap="small" spc="0" normalizeH="0" baseline="0" noProof="0" dirty="0">
                <a:ln>
                  <a:noFill/>
                </a:ln>
                <a:solidFill>
                  <a:srgbClr val="FF4013"/>
                </a:solidFill>
                <a:effectLst/>
                <a:uLnTx/>
                <a:uFillTx/>
                <a:latin typeface="Gill Sans"/>
                <a:sym typeface="Gill Sans"/>
              </a:rPr>
              <a:t>Type</a:t>
            </a:r>
            <a:r>
              <a:rPr lang="en-US" sz="6600" dirty="0">
                <a:latin typeface="Gill Sans"/>
              </a:rPr>
              <a:t>: Attributes</a:t>
            </a:r>
          </a:p>
          <a:p>
            <a:pPr marL="857250" marR="0" lvl="0" indent="-85725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sz="7200"/>
            </a:pPr>
            <a:r>
              <a:rPr lang="en-US" sz="6600" dirty="0">
                <a:latin typeface="Gill Sans"/>
              </a:rPr>
              <a:t>Specific property that can be measured, observed, or logged</a:t>
            </a:r>
          </a:p>
          <a:p>
            <a:pPr marL="857250" marR="0" lvl="0" indent="-85725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sz="7200"/>
            </a:pPr>
            <a:r>
              <a:rPr lang="en-US" sz="6600" dirty="0">
                <a:latin typeface="Gill Sans"/>
              </a:rPr>
              <a:t>Ex. Salary, temperature, protein expression levels</a:t>
            </a:r>
          </a:p>
        </p:txBody>
      </p:sp>
      <p:sp>
        <p:nvSpPr>
          <p:cNvPr id="11" name="Title 2">
            <a:extLst>
              <a:ext uri="{FF2B5EF4-FFF2-40B4-BE49-F238E27FC236}">
                <a16:creationId xmlns:a16="http://schemas.microsoft.com/office/drawing/2014/main" id="{B57261EF-6269-834B-AEA0-76D3D5F8F2EA}"/>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Data Types</a:t>
            </a:r>
          </a:p>
        </p:txBody>
      </p:sp>
      <p:pic>
        <p:nvPicPr>
          <p:cNvPr id="3" name="Graphic 2" descr="Dollar outline">
            <a:extLst>
              <a:ext uri="{FF2B5EF4-FFF2-40B4-BE49-F238E27FC236}">
                <a16:creationId xmlns:a16="http://schemas.microsoft.com/office/drawing/2014/main" id="{93D00551-274E-E543-BDB5-66F347D2EE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75412" y="8139954"/>
            <a:ext cx="4123764" cy="4123764"/>
          </a:xfrm>
          <a:prstGeom prst="rect">
            <a:avLst/>
          </a:prstGeom>
        </p:spPr>
      </p:pic>
      <p:pic>
        <p:nvPicPr>
          <p:cNvPr id="5" name="Graphic 4" descr="Thermometer with solid fill">
            <a:extLst>
              <a:ext uri="{FF2B5EF4-FFF2-40B4-BE49-F238E27FC236}">
                <a16:creationId xmlns:a16="http://schemas.microsoft.com/office/drawing/2014/main" id="{5C89C7C8-A671-1647-92A9-8B1B526520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88188" y="7270377"/>
            <a:ext cx="5862918" cy="5862918"/>
          </a:xfrm>
          <a:prstGeom prst="rect">
            <a:avLst/>
          </a:prstGeom>
        </p:spPr>
      </p:pic>
      <p:pic>
        <p:nvPicPr>
          <p:cNvPr id="7" name="Graphic 6" descr="Germ outline">
            <a:extLst>
              <a:ext uri="{FF2B5EF4-FFF2-40B4-BE49-F238E27FC236}">
                <a16:creationId xmlns:a16="http://schemas.microsoft.com/office/drawing/2014/main" id="{920FF6AA-3343-0F47-A27D-98350AAE4B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79388" y="8139954"/>
            <a:ext cx="3684494" cy="3684494"/>
          </a:xfrm>
          <a:prstGeom prst="rect">
            <a:avLst/>
          </a:prstGeom>
        </p:spPr>
      </p:pic>
    </p:spTree>
    <p:extLst>
      <p:ext uri="{BB962C8B-B14F-4D97-AF65-F5344CB8AC3E}">
        <p14:creationId xmlns:p14="http://schemas.microsoft.com/office/powerpoint/2010/main" val="16480097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16</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303" name="Type = structural or mathematical interpretation of the data"/>
          <p:cNvSpPr/>
          <p:nvPr/>
        </p:nvSpPr>
        <p:spPr>
          <a:xfrm>
            <a:off x="279401" y="4041864"/>
            <a:ext cx="23837900" cy="31495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kumimoji="0" lang="en-US" sz="6600" b="0" i="0" u="none" strike="noStrike" kern="0" cap="small" spc="0" normalizeH="0" baseline="0" noProof="0" dirty="0">
                <a:ln>
                  <a:noFill/>
                </a:ln>
                <a:solidFill>
                  <a:srgbClr val="FF4013"/>
                </a:solidFill>
                <a:effectLst/>
                <a:uLnTx/>
                <a:uFillTx/>
                <a:latin typeface="Gill Sans"/>
                <a:sym typeface="Gill Sans"/>
              </a:rPr>
              <a:t>Data </a:t>
            </a:r>
            <a:r>
              <a:rPr kumimoji="0" sz="6600" b="0" i="0" u="none" strike="noStrike" kern="0" cap="small" spc="0" normalizeH="0" baseline="0" noProof="0" dirty="0">
                <a:ln>
                  <a:noFill/>
                </a:ln>
                <a:solidFill>
                  <a:srgbClr val="FF4013"/>
                </a:solidFill>
                <a:effectLst/>
                <a:uLnTx/>
                <a:uFillTx/>
                <a:latin typeface="Gill Sans"/>
                <a:sym typeface="Gill Sans"/>
              </a:rPr>
              <a:t>Type</a:t>
            </a:r>
            <a:r>
              <a:rPr lang="en-US" sz="6600" dirty="0">
                <a:latin typeface="Gill Sans"/>
              </a:rPr>
              <a:t>: Attributes</a:t>
            </a:r>
          </a:p>
          <a:p>
            <a:pPr marL="857250" marR="0" lvl="0" indent="-85725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sz="7200"/>
            </a:pPr>
            <a:r>
              <a:rPr lang="en-US" sz="6600" dirty="0">
                <a:latin typeface="Gill Sans"/>
              </a:rPr>
              <a:t>Specific property that can be measured, observed, or logged</a:t>
            </a:r>
          </a:p>
          <a:p>
            <a:pPr marL="857250" marR="0" lvl="0" indent="-85725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sz="7200"/>
            </a:pPr>
            <a:r>
              <a:rPr lang="en-US" sz="6600" dirty="0">
                <a:latin typeface="Gill Sans"/>
              </a:rPr>
              <a:t>Ex. Salary, temperature, protein expression levels</a:t>
            </a:r>
          </a:p>
        </p:txBody>
      </p:sp>
      <p:sp>
        <p:nvSpPr>
          <p:cNvPr id="11" name="Title 2">
            <a:extLst>
              <a:ext uri="{FF2B5EF4-FFF2-40B4-BE49-F238E27FC236}">
                <a16:creationId xmlns:a16="http://schemas.microsoft.com/office/drawing/2014/main" id="{B57261EF-6269-834B-AEA0-76D3D5F8F2EA}"/>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Data Types</a:t>
            </a:r>
          </a:p>
        </p:txBody>
      </p:sp>
      <p:pic>
        <p:nvPicPr>
          <p:cNvPr id="8" name="Picture 7" descr="Table&#10;&#10;Description automatically generated with medium confidence">
            <a:extLst>
              <a:ext uri="{FF2B5EF4-FFF2-40B4-BE49-F238E27FC236}">
                <a16:creationId xmlns:a16="http://schemas.microsoft.com/office/drawing/2014/main" id="{981EBFB7-97F3-1549-8B7A-FDE34B0B270C}"/>
              </a:ext>
            </a:extLst>
          </p:cNvPr>
          <p:cNvPicPr>
            <a:picLocks noChangeAspect="1"/>
          </p:cNvPicPr>
          <p:nvPr/>
        </p:nvPicPr>
        <p:blipFill rotWithShape="1">
          <a:blip r:embed="rId3">
            <a:extLst>
              <a:ext uri="{28A0092B-C50C-407E-A947-70E740481C1C}">
                <a14:useLocalDpi xmlns:a14="http://schemas.microsoft.com/office/drawing/2010/main" val="0"/>
              </a:ext>
            </a:extLst>
          </a:blip>
          <a:srcRect r="45119" b="51646"/>
          <a:stretch/>
        </p:blipFill>
        <p:spPr>
          <a:xfrm>
            <a:off x="80143" y="7431196"/>
            <a:ext cx="14269282" cy="2658735"/>
          </a:xfrm>
          <a:prstGeom prst="rect">
            <a:avLst/>
          </a:prstGeom>
        </p:spPr>
      </p:pic>
      <p:pic>
        <p:nvPicPr>
          <p:cNvPr id="9" name="Picture 8" descr="Table&#10;&#10;Description automatically generated">
            <a:extLst>
              <a:ext uri="{FF2B5EF4-FFF2-40B4-BE49-F238E27FC236}">
                <a16:creationId xmlns:a16="http://schemas.microsoft.com/office/drawing/2014/main" id="{674EA196-824A-4A4C-A2E9-7AC6682A49D6}"/>
              </a:ext>
            </a:extLst>
          </p:cNvPr>
          <p:cNvPicPr>
            <a:picLocks noChangeAspect="1"/>
          </p:cNvPicPr>
          <p:nvPr/>
        </p:nvPicPr>
        <p:blipFill rotWithShape="1">
          <a:blip r:embed="rId4">
            <a:extLst>
              <a:ext uri="{28A0092B-C50C-407E-A947-70E740481C1C}">
                <a14:useLocalDpi xmlns:a14="http://schemas.microsoft.com/office/drawing/2010/main" val="0"/>
              </a:ext>
            </a:extLst>
          </a:blip>
          <a:srcRect b="38647"/>
          <a:stretch/>
        </p:blipFill>
        <p:spPr>
          <a:xfrm>
            <a:off x="7972379" y="10386859"/>
            <a:ext cx="8451943" cy="2700395"/>
          </a:xfrm>
          <a:prstGeom prst="rect">
            <a:avLst/>
          </a:prstGeom>
        </p:spPr>
      </p:pic>
      <p:pic>
        <p:nvPicPr>
          <p:cNvPr id="4" name="Picture 3" descr="Table&#10;&#10;Description automatically generated">
            <a:extLst>
              <a:ext uri="{FF2B5EF4-FFF2-40B4-BE49-F238E27FC236}">
                <a16:creationId xmlns:a16="http://schemas.microsoft.com/office/drawing/2014/main" id="{6B2224E4-31FD-6845-9EEC-B59BF5F53020}"/>
              </a:ext>
            </a:extLst>
          </p:cNvPr>
          <p:cNvPicPr>
            <a:picLocks noChangeAspect="1"/>
          </p:cNvPicPr>
          <p:nvPr/>
        </p:nvPicPr>
        <p:blipFill rotWithShape="1">
          <a:blip r:embed="rId5">
            <a:extLst>
              <a:ext uri="{28A0092B-C50C-407E-A947-70E740481C1C}">
                <a14:useLocalDpi xmlns:a14="http://schemas.microsoft.com/office/drawing/2010/main" val="0"/>
              </a:ext>
            </a:extLst>
          </a:blip>
          <a:srcRect l="62190" b="53824"/>
          <a:stretch/>
        </p:blipFill>
        <p:spPr>
          <a:xfrm>
            <a:off x="14349425" y="7377215"/>
            <a:ext cx="6742696" cy="2577509"/>
          </a:xfrm>
          <a:prstGeom prst="rect">
            <a:avLst/>
          </a:prstGeom>
        </p:spPr>
      </p:pic>
      <p:sp>
        <p:nvSpPr>
          <p:cNvPr id="24" name="Frame 23">
            <a:extLst>
              <a:ext uri="{FF2B5EF4-FFF2-40B4-BE49-F238E27FC236}">
                <a16:creationId xmlns:a16="http://schemas.microsoft.com/office/drawing/2014/main" id="{B6B40D49-98D5-964F-9BE9-92CF2B7E4DFB}"/>
              </a:ext>
            </a:extLst>
          </p:cNvPr>
          <p:cNvSpPr/>
          <p:nvPr/>
        </p:nvSpPr>
        <p:spPr>
          <a:xfrm>
            <a:off x="9745472" y="10386859"/>
            <a:ext cx="6678850" cy="794081"/>
          </a:xfrm>
          <a:prstGeom prst="frame">
            <a:avLst>
              <a:gd name="adj1" fmla="val 16863"/>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3" name="Frame 12">
            <a:extLst>
              <a:ext uri="{FF2B5EF4-FFF2-40B4-BE49-F238E27FC236}">
                <a16:creationId xmlns:a16="http://schemas.microsoft.com/office/drawing/2014/main" id="{E83522F1-ADE1-6C49-AA40-C1854C9B5BB3}"/>
              </a:ext>
            </a:extLst>
          </p:cNvPr>
          <p:cNvSpPr/>
          <p:nvPr/>
        </p:nvSpPr>
        <p:spPr>
          <a:xfrm>
            <a:off x="3885212" y="7381501"/>
            <a:ext cx="17206910" cy="1130576"/>
          </a:xfrm>
          <a:prstGeom prst="frame">
            <a:avLst>
              <a:gd name="adj1" fmla="val 16863"/>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5" name="TextBox 24">
            <a:extLst>
              <a:ext uri="{FF2B5EF4-FFF2-40B4-BE49-F238E27FC236}">
                <a16:creationId xmlns:a16="http://schemas.microsoft.com/office/drawing/2014/main" id="{F88B2A85-3CC8-2D4D-B4FC-D38C52667F1C}"/>
              </a:ext>
            </a:extLst>
          </p:cNvPr>
          <p:cNvSpPr txBox="1"/>
          <p:nvPr/>
        </p:nvSpPr>
        <p:spPr>
          <a:xfrm>
            <a:off x="0" y="10006517"/>
            <a:ext cx="1229710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hlinkClick r:id="rId7"/>
              </a:rPr>
              <a:t>https://www.kaggle.com/imls/museum-directory</a:t>
            </a:r>
            <a:r>
              <a:rPr lang="en-US" sz="3600" dirty="0"/>
              <a:t> </a:t>
            </a:r>
          </a:p>
        </p:txBody>
      </p:sp>
    </p:spTree>
    <p:extLst>
      <p:ext uri="{BB962C8B-B14F-4D97-AF65-F5344CB8AC3E}">
        <p14:creationId xmlns:p14="http://schemas.microsoft.com/office/powerpoint/2010/main" val="30262877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17</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303" name="Type = structural or mathematical interpretation of the data"/>
          <p:cNvSpPr/>
          <p:nvPr/>
        </p:nvSpPr>
        <p:spPr>
          <a:xfrm>
            <a:off x="279401" y="4041864"/>
            <a:ext cx="23837900" cy="31495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kumimoji="0" lang="en-US" sz="6600" b="0" i="0" u="none" strike="noStrike" kern="0" cap="small" spc="0" normalizeH="0" baseline="0" noProof="0" dirty="0">
                <a:ln>
                  <a:noFill/>
                </a:ln>
                <a:solidFill>
                  <a:srgbClr val="FF4013"/>
                </a:solidFill>
                <a:effectLst/>
                <a:uLnTx/>
                <a:uFillTx/>
                <a:latin typeface="Gill Sans"/>
                <a:sym typeface="Gill Sans"/>
              </a:rPr>
              <a:t>Data </a:t>
            </a:r>
            <a:r>
              <a:rPr kumimoji="0" sz="6600" b="0" i="0" u="none" strike="noStrike" kern="0" cap="small" spc="0" normalizeH="0" baseline="0" noProof="0" dirty="0">
                <a:ln>
                  <a:noFill/>
                </a:ln>
                <a:solidFill>
                  <a:srgbClr val="FF4013"/>
                </a:solidFill>
                <a:effectLst/>
                <a:uLnTx/>
                <a:uFillTx/>
                <a:latin typeface="Gill Sans"/>
                <a:sym typeface="Gill Sans"/>
              </a:rPr>
              <a:t>Type</a:t>
            </a:r>
            <a:r>
              <a:rPr lang="en-US" sz="6600" dirty="0">
                <a:latin typeface="Gill Sans"/>
              </a:rPr>
              <a:t>: Link</a:t>
            </a:r>
          </a:p>
          <a:p>
            <a:pPr marL="857250" marR="0" lvl="0" indent="-85725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sz="7200"/>
            </a:pPr>
            <a:r>
              <a:rPr lang="en-US" sz="6600" dirty="0">
                <a:latin typeface="Gill Sans"/>
              </a:rPr>
              <a:t>Relationship between two items</a:t>
            </a:r>
          </a:p>
          <a:p>
            <a:pPr marL="857250" marR="0" lvl="0" indent="-85725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sz="7200"/>
            </a:pPr>
            <a:r>
              <a:rPr lang="en-US" sz="6600" dirty="0">
                <a:latin typeface="Gill Sans"/>
              </a:rPr>
              <a:t>Ex. Edge in a network </a:t>
            </a:r>
          </a:p>
        </p:txBody>
      </p:sp>
      <p:sp>
        <p:nvSpPr>
          <p:cNvPr id="11" name="Title 2">
            <a:extLst>
              <a:ext uri="{FF2B5EF4-FFF2-40B4-BE49-F238E27FC236}">
                <a16:creationId xmlns:a16="http://schemas.microsoft.com/office/drawing/2014/main" id="{B57261EF-6269-834B-AEA0-76D3D5F8F2EA}"/>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Data Types</a:t>
            </a:r>
          </a:p>
        </p:txBody>
      </p:sp>
      <p:pic>
        <p:nvPicPr>
          <p:cNvPr id="5" name="Graphic 4" descr="Connections with solid fill">
            <a:extLst>
              <a:ext uri="{FF2B5EF4-FFF2-40B4-BE49-F238E27FC236}">
                <a16:creationId xmlns:a16="http://schemas.microsoft.com/office/drawing/2014/main" id="{22A08A35-18DE-CD4F-AB50-A8D8AAF8324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31668" y="4692080"/>
            <a:ext cx="9290049" cy="9290049"/>
          </a:xfrm>
          <a:prstGeom prst="rect">
            <a:avLst/>
          </a:prstGeom>
        </p:spPr>
      </p:pic>
      <p:sp>
        <p:nvSpPr>
          <p:cNvPr id="6" name="Frame 5">
            <a:extLst>
              <a:ext uri="{FF2B5EF4-FFF2-40B4-BE49-F238E27FC236}">
                <a16:creationId xmlns:a16="http://schemas.microsoft.com/office/drawing/2014/main" id="{AC9C94AD-2AF3-0A44-BD9C-54245F767B9B}"/>
              </a:ext>
            </a:extLst>
          </p:cNvPr>
          <p:cNvSpPr/>
          <p:nvPr/>
        </p:nvSpPr>
        <p:spPr>
          <a:xfrm>
            <a:off x="10410637" y="9337104"/>
            <a:ext cx="2588187" cy="2572142"/>
          </a:xfrm>
          <a:prstGeom prst="frame">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580353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18</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303" name="Type = structural or mathematical interpretation of the data"/>
          <p:cNvSpPr/>
          <p:nvPr/>
        </p:nvSpPr>
        <p:spPr>
          <a:xfrm>
            <a:off x="279401" y="4041864"/>
            <a:ext cx="23837900" cy="31495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kumimoji="0" lang="en-US" sz="6600" b="0" i="0" u="none" strike="noStrike" kern="0" cap="small" spc="0" normalizeH="0" baseline="0" noProof="0" dirty="0">
                <a:ln>
                  <a:noFill/>
                </a:ln>
                <a:solidFill>
                  <a:srgbClr val="FF4013"/>
                </a:solidFill>
                <a:effectLst/>
                <a:uLnTx/>
                <a:uFillTx/>
                <a:latin typeface="Gill Sans"/>
                <a:sym typeface="Gill Sans"/>
              </a:rPr>
              <a:t>Data </a:t>
            </a:r>
            <a:r>
              <a:rPr kumimoji="0" sz="6600" b="0" i="0" u="none" strike="noStrike" kern="0" cap="small" spc="0" normalizeH="0" baseline="0" noProof="0" dirty="0">
                <a:ln>
                  <a:noFill/>
                </a:ln>
                <a:solidFill>
                  <a:srgbClr val="FF4013"/>
                </a:solidFill>
                <a:effectLst/>
                <a:uLnTx/>
                <a:uFillTx/>
                <a:latin typeface="Gill Sans"/>
                <a:sym typeface="Gill Sans"/>
              </a:rPr>
              <a:t>Type</a:t>
            </a:r>
            <a:r>
              <a:rPr lang="en-US" sz="6600" dirty="0">
                <a:latin typeface="Gill Sans"/>
              </a:rPr>
              <a:t>: Link</a:t>
            </a:r>
          </a:p>
          <a:p>
            <a:pPr marL="857250" marR="0" lvl="0" indent="-85725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sz="7200"/>
            </a:pPr>
            <a:r>
              <a:rPr lang="en-US" sz="6600" dirty="0">
                <a:latin typeface="Gill Sans"/>
              </a:rPr>
              <a:t>Relationship between two items</a:t>
            </a:r>
          </a:p>
          <a:p>
            <a:pPr marL="857250" marR="0" lvl="0" indent="-85725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sz="7200"/>
            </a:pPr>
            <a:r>
              <a:rPr lang="en-US" sz="6600" dirty="0">
                <a:latin typeface="Gill Sans"/>
              </a:rPr>
              <a:t>Ex. Edge in a network </a:t>
            </a:r>
          </a:p>
        </p:txBody>
      </p:sp>
      <p:sp>
        <p:nvSpPr>
          <p:cNvPr id="11" name="Title 2">
            <a:extLst>
              <a:ext uri="{FF2B5EF4-FFF2-40B4-BE49-F238E27FC236}">
                <a16:creationId xmlns:a16="http://schemas.microsoft.com/office/drawing/2014/main" id="{B57261EF-6269-834B-AEA0-76D3D5F8F2EA}"/>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Data Types</a:t>
            </a:r>
          </a:p>
        </p:txBody>
      </p:sp>
      <p:pic>
        <p:nvPicPr>
          <p:cNvPr id="7" name="Picture 6" descr="Chart&#10;&#10;Description automatically generated">
            <a:extLst>
              <a:ext uri="{FF2B5EF4-FFF2-40B4-BE49-F238E27FC236}">
                <a16:creationId xmlns:a16="http://schemas.microsoft.com/office/drawing/2014/main" id="{5B18785A-39A0-EB42-A6AE-7713C129D9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2803" y="7020886"/>
            <a:ext cx="9289373" cy="6385059"/>
          </a:xfrm>
          <a:prstGeom prst="rect">
            <a:avLst/>
          </a:prstGeom>
        </p:spPr>
      </p:pic>
      <p:pic>
        <p:nvPicPr>
          <p:cNvPr id="9" name="Picture 8" descr="Table, Excel&#10;&#10;Description automatically generated">
            <a:extLst>
              <a:ext uri="{FF2B5EF4-FFF2-40B4-BE49-F238E27FC236}">
                <a16:creationId xmlns:a16="http://schemas.microsoft.com/office/drawing/2014/main" id="{02FAC8B4-6ABE-F64C-8C1B-7208F80D7C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20439" y="7037231"/>
            <a:ext cx="8787715" cy="4889938"/>
          </a:xfrm>
          <a:prstGeom prst="rect">
            <a:avLst/>
          </a:prstGeom>
        </p:spPr>
      </p:pic>
      <p:sp>
        <p:nvSpPr>
          <p:cNvPr id="13" name="Frame 12">
            <a:extLst>
              <a:ext uri="{FF2B5EF4-FFF2-40B4-BE49-F238E27FC236}">
                <a16:creationId xmlns:a16="http://schemas.microsoft.com/office/drawing/2014/main" id="{42B15C63-DCA3-344E-8F95-E71CA42A4DDA}"/>
              </a:ext>
            </a:extLst>
          </p:cNvPr>
          <p:cNvSpPr/>
          <p:nvPr/>
        </p:nvSpPr>
        <p:spPr>
          <a:xfrm rot="17555213">
            <a:off x="7015621" y="7497439"/>
            <a:ext cx="919968" cy="1674460"/>
          </a:xfrm>
          <a:prstGeom prst="frame">
            <a:avLst>
              <a:gd name="adj1" fmla="val 19515"/>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4" name="Frame 13">
            <a:extLst>
              <a:ext uri="{FF2B5EF4-FFF2-40B4-BE49-F238E27FC236}">
                <a16:creationId xmlns:a16="http://schemas.microsoft.com/office/drawing/2014/main" id="{21F97858-79D0-FA4F-B0AC-ADC4C6110F44}"/>
              </a:ext>
            </a:extLst>
          </p:cNvPr>
          <p:cNvSpPr/>
          <p:nvPr/>
        </p:nvSpPr>
        <p:spPr>
          <a:xfrm>
            <a:off x="15037826" y="6858000"/>
            <a:ext cx="4511415" cy="5407572"/>
          </a:xfrm>
          <a:prstGeom prst="frame">
            <a:avLst>
              <a:gd name="adj1" fmla="val 6738"/>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16766331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19</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303" name="Type = structural or mathematical interpretation of the data"/>
          <p:cNvSpPr/>
          <p:nvPr/>
        </p:nvSpPr>
        <p:spPr>
          <a:xfrm>
            <a:off x="279401" y="4041864"/>
            <a:ext cx="23837900" cy="41652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kumimoji="0" lang="en-US" sz="6600" b="0" i="0" u="none" strike="noStrike" kern="0" cap="small" spc="0" normalizeH="0" baseline="0" noProof="0" dirty="0">
                <a:ln>
                  <a:noFill/>
                </a:ln>
                <a:solidFill>
                  <a:srgbClr val="FF4013"/>
                </a:solidFill>
                <a:effectLst/>
                <a:uLnTx/>
                <a:uFillTx/>
                <a:latin typeface="Gill Sans"/>
                <a:sym typeface="Gill Sans"/>
              </a:rPr>
              <a:t>Data </a:t>
            </a:r>
            <a:r>
              <a:rPr kumimoji="0" sz="6600" b="0" i="0" u="none" strike="noStrike" kern="0" cap="small" spc="0" normalizeH="0" baseline="0" noProof="0" dirty="0">
                <a:ln>
                  <a:noFill/>
                </a:ln>
                <a:solidFill>
                  <a:srgbClr val="FF4013"/>
                </a:solidFill>
                <a:effectLst/>
                <a:uLnTx/>
                <a:uFillTx/>
                <a:latin typeface="Gill Sans"/>
                <a:sym typeface="Gill Sans"/>
              </a:rPr>
              <a:t>Type</a:t>
            </a:r>
            <a:r>
              <a:rPr lang="en-US" sz="6600" dirty="0">
                <a:latin typeface="Gill Sans"/>
              </a:rPr>
              <a:t>: Position</a:t>
            </a:r>
          </a:p>
          <a:p>
            <a:pPr marL="857250" marR="0" lvl="0" indent="-85725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sz="7200"/>
            </a:pPr>
            <a:r>
              <a:rPr lang="en-US" sz="6600" dirty="0">
                <a:latin typeface="Gill Sans"/>
              </a:rPr>
              <a:t>Spatial data providing a location in 2D or 3D</a:t>
            </a:r>
          </a:p>
          <a:p>
            <a:pPr marL="857250" marR="0" lvl="0" indent="-85725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sz="7200"/>
            </a:pPr>
            <a:r>
              <a:rPr kumimoji="0" lang="en-US" sz="6600" b="0" i="0" u="none" strike="noStrike" kern="0" cap="none" spc="0" normalizeH="0" baseline="0" noProof="0" dirty="0">
                <a:ln>
                  <a:noFill/>
                </a:ln>
                <a:solidFill>
                  <a:srgbClr val="000000"/>
                </a:solidFill>
                <a:effectLst/>
                <a:uLnTx/>
                <a:uFillTx/>
                <a:latin typeface="Gill Sans"/>
                <a:sym typeface="Gill Sans"/>
              </a:rPr>
              <a:t>Ex. Latitude &amp; longitude, three numbers describing a region in space measured by a medical scanner</a:t>
            </a:r>
            <a:endParaRPr kumimoji="0" sz="6600" b="0" i="0" u="none" strike="noStrike" kern="0" cap="none" spc="0" normalizeH="0" baseline="0" noProof="0" dirty="0">
              <a:ln>
                <a:noFill/>
              </a:ln>
              <a:solidFill>
                <a:srgbClr val="000000"/>
              </a:solidFill>
              <a:effectLst/>
              <a:uLnTx/>
              <a:uFillTx/>
              <a:latin typeface="Gill Sans"/>
              <a:sym typeface="Gill Sans"/>
            </a:endParaRPr>
          </a:p>
        </p:txBody>
      </p:sp>
      <p:sp>
        <p:nvSpPr>
          <p:cNvPr id="11" name="Title 2">
            <a:extLst>
              <a:ext uri="{FF2B5EF4-FFF2-40B4-BE49-F238E27FC236}">
                <a16:creationId xmlns:a16="http://schemas.microsoft.com/office/drawing/2014/main" id="{B57261EF-6269-834B-AEA0-76D3D5F8F2EA}"/>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Data Types</a:t>
            </a:r>
          </a:p>
        </p:txBody>
      </p:sp>
      <p:pic>
        <p:nvPicPr>
          <p:cNvPr id="3" name="Graphic 2" descr="Map with pin outline">
            <a:extLst>
              <a:ext uri="{FF2B5EF4-FFF2-40B4-BE49-F238E27FC236}">
                <a16:creationId xmlns:a16="http://schemas.microsoft.com/office/drawing/2014/main" id="{5A79C9F9-D4F8-2E4B-84D4-16345500C1A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06071" y="7664824"/>
            <a:ext cx="6051176" cy="6051176"/>
          </a:xfrm>
          <a:prstGeom prst="rect">
            <a:avLst/>
          </a:prstGeom>
        </p:spPr>
      </p:pic>
      <p:sp>
        <p:nvSpPr>
          <p:cNvPr id="4" name="Rectangle 3">
            <a:extLst>
              <a:ext uri="{FF2B5EF4-FFF2-40B4-BE49-F238E27FC236}">
                <a16:creationId xmlns:a16="http://schemas.microsoft.com/office/drawing/2014/main" id="{6743BC09-96A4-4746-9E28-2C2238516746}"/>
              </a:ext>
            </a:extLst>
          </p:cNvPr>
          <p:cNvSpPr/>
          <p:nvPr/>
        </p:nvSpPr>
        <p:spPr>
          <a:xfrm>
            <a:off x="6521418" y="8520717"/>
            <a:ext cx="7438255" cy="954107"/>
          </a:xfrm>
          <a:prstGeom prst="rect">
            <a:avLst/>
          </a:prstGeom>
          <a:noFill/>
        </p:spPr>
        <p:txBody>
          <a:bodyPr wrap="none" lIns="91440" tIns="45720" rIns="91440" bIns="45720">
            <a:spAutoFit/>
          </a:bodyPr>
          <a:lstStyle/>
          <a:p>
            <a:r>
              <a:rPr lang="en-US" dirty="0"/>
              <a:t>42.3398° N, 71.0892° W</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8" name="Frame 7">
            <a:extLst>
              <a:ext uri="{FF2B5EF4-FFF2-40B4-BE49-F238E27FC236}">
                <a16:creationId xmlns:a16="http://schemas.microsoft.com/office/drawing/2014/main" id="{E8BA557C-50A1-E545-A5BE-509258C5043D}"/>
              </a:ext>
            </a:extLst>
          </p:cNvPr>
          <p:cNvSpPr/>
          <p:nvPr/>
        </p:nvSpPr>
        <p:spPr>
          <a:xfrm>
            <a:off x="6263153" y="8309849"/>
            <a:ext cx="7963836" cy="1428063"/>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9" name="left_lao_3.tiff" descr="left_lao_3.tiff">
            <a:extLst>
              <a:ext uri="{FF2B5EF4-FFF2-40B4-BE49-F238E27FC236}">
                <a16:creationId xmlns:a16="http://schemas.microsoft.com/office/drawing/2014/main" id="{3FA8043D-C46F-714C-922B-C6069D71AC44}"/>
              </a:ext>
            </a:extLst>
          </p:cNvPr>
          <p:cNvPicPr>
            <a:picLocks noChangeAspect="1"/>
          </p:cNvPicPr>
          <p:nvPr/>
        </p:nvPicPr>
        <p:blipFill>
          <a:blip r:embed="rId5"/>
          <a:stretch>
            <a:fillRect/>
          </a:stretch>
        </p:blipFill>
        <p:spPr>
          <a:xfrm>
            <a:off x="14980762" y="7340591"/>
            <a:ext cx="5727709" cy="5727709"/>
          </a:xfrm>
          <a:prstGeom prst="rect">
            <a:avLst/>
          </a:prstGeom>
          <a:ln w="12700">
            <a:miter lim="400000"/>
          </a:ln>
          <a:effectLst>
            <a:outerShdw blurRad="177800" dist="76200" dir="2700000" rotWithShape="0">
              <a:srgbClr val="424242">
                <a:alpha val="75000"/>
              </a:srgbClr>
            </a:outerShdw>
          </a:effectLst>
        </p:spPr>
      </p:pic>
      <p:sp>
        <p:nvSpPr>
          <p:cNvPr id="10" name="Rectangle 9">
            <a:extLst>
              <a:ext uri="{FF2B5EF4-FFF2-40B4-BE49-F238E27FC236}">
                <a16:creationId xmlns:a16="http://schemas.microsoft.com/office/drawing/2014/main" id="{9F66AAF1-4757-D34A-BA05-B588BB28BD88}"/>
              </a:ext>
            </a:extLst>
          </p:cNvPr>
          <p:cNvSpPr/>
          <p:nvPr/>
        </p:nvSpPr>
        <p:spPr>
          <a:xfrm>
            <a:off x="19267897" y="7540968"/>
            <a:ext cx="2260555" cy="923330"/>
          </a:xfrm>
          <a:prstGeom prst="rect">
            <a:avLst/>
          </a:prstGeom>
          <a:solidFill>
            <a:schemeClr val="bg1"/>
          </a:solidFill>
        </p:spPr>
        <p:txBody>
          <a:bodyPr wrap="none" lIns="91440" tIns="45720" rIns="91440" bIns="45720">
            <a:spAutoFit/>
          </a:bodyPr>
          <a:lstStyle/>
          <a:p>
            <a:r>
              <a:rPr lang="en-US" dirty="0"/>
              <a:t>(x, y, z)</a:t>
            </a:r>
          </a:p>
        </p:txBody>
      </p:sp>
      <p:sp>
        <p:nvSpPr>
          <p:cNvPr id="12" name="Frame 11">
            <a:extLst>
              <a:ext uri="{FF2B5EF4-FFF2-40B4-BE49-F238E27FC236}">
                <a16:creationId xmlns:a16="http://schemas.microsoft.com/office/drawing/2014/main" id="{680311AB-F54E-3F4C-80C2-72D18AEE489E}"/>
              </a:ext>
            </a:extLst>
          </p:cNvPr>
          <p:cNvSpPr/>
          <p:nvPr/>
        </p:nvSpPr>
        <p:spPr>
          <a:xfrm>
            <a:off x="18984071" y="7330100"/>
            <a:ext cx="2666434" cy="1477171"/>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3" name="Rectangle 12">
            <a:extLst>
              <a:ext uri="{FF2B5EF4-FFF2-40B4-BE49-F238E27FC236}">
                <a16:creationId xmlns:a16="http://schemas.microsoft.com/office/drawing/2014/main" id="{2BD79F29-9210-7A4D-81F1-014053AC7957}"/>
              </a:ext>
            </a:extLst>
          </p:cNvPr>
          <p:cNvSpPr/>
          <p:nvPr/>
        </p:nvSpPr>
        <p:spPr>
          <a:xfrm>
            <a:off x="14980762" y="12314570"/>
            <a:ext cx="3764172" cy="954107"/>
          </a:xfrm>
          <a:prstGeom prst="rect">
            <a:avLst/>
          </a:prstGeom>
          <a:noFill/>
        </p:spPr>
        <p:txBody>
          <a:bodyPr wrap="none" lIns="91440" tIns="45720" rIns="91440" bIns="45720">
            <a:spAutoFit/>
          </a:bodyPr>
          <a:lstStyle/>
          <a:p>
            <a:r>
              <a:rPr lang="en-US" dirty="0" err="1"/>
              <a:t>Borkin</a:t>
            </a:r>
            <a:r>
              <a:rPr lang="en-US" dirty="0"/>
              <a:t> 2010</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cxnSp>
        <p:nvCxnSpPr>
          <p:cNvPr id="6" name="Straight Arrow Connector 5">
            <a:extLst>
              <a:ext uri="{FF2B5EF4-FFF2-40B4-BE49-F238E27FC236}">
                <a16:creationId xmlns:a16="http://schemas.microsoft.com/office/drawing/2014/main" id="{492275BF-814E-3641-BFFD-CF49EDE08367}"/>
              </a:ext>
            </a:extLst>
          </p:cNvPr>
          <p:cNvCxnSpPr>
            <a:cxnSpLocks/>
          </p:cNvCxnSpPr>
          <p:nvPr/>
        </p:nvCxnSpPr>
        <p:spPr>
          <a:xfrm flipH="1">
            <a:off x="18984072" y="8520717"/>
            <a:ext cx="567952" cy="757754"/>
          </a:xfrm>
          <a:prstGeom prst="straightConnector1">
            <a:avLst/>
          </a:prstGeom>
          <a:noFill/>
          <a:ln w="76200" cap="flat">
            <a:solidFill>
              <a:schemeClr val="tx1">
                <a:alpha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4273346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Last Class </a:t>
            </a:r>
          </a:p>
        </p:txBody>
      </p:sp>
      <p:sp>
        <p:nvSpPr>
          <p:cNvPr id="7" name="TextBox 6">
            <a:extLst>
              <a:ext uri="{FF2B5EF4-FFF2-40B4-BE49-F238E27FC236}">
                <a16:creationId xmlns:a16="http://schemas.microsoft.com/office/drawing/2014/main" id="{89B368A6-CD3D-674F-A613-A0675DAE59EE}"/>
              </a:ext>
            </a:extLst>
          </p:cNvPr>
          <p:cNvSpPr txBox="1"/>
          <p:nvPr/>
        </p:nvSpPr>
        <p:spPr>
          <a:xfrm>
            <a:off x="956938" y="3840368"/>
            <a:ext cx="21875353" cy="44114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kumimoji="0" lang="en-US" b="1" i="0" u="none" strike="noStrike" cap="none" spc="0" normalizeH="0" baseline="0" dirty="0">
                <a:ln>
                  <a:noFill/>
                </a:ln>
                <a:solidFill>
                  <a:srgbClr val="000000"/>
                </a:solidFill>
                <a:effectLst/>
                <a:uFillTx/>
                <a:latin typeface="+mj-lt"/>
                <a:ea typeface="+mj-ea"/>
                <a:cs typeface="+mj-cs"/>
                <a:sym typeface="Gill Sans"/>
              </a:rPr>
              <a:t>We:</a:t>
            </a:r>
          </a:p>
          <a:p>
            <a:pPr marL="685800" indent="-685800" algn="l">
              <a:buFont typeface="Arial" panose="020B0604020202020204" pitchFamily="34" charset="0"/>
              <a:buChar char="•"/>
            </a:pPr>
            <a:r>
              <a:rPr lang="en-US" dirty="0"/>
              <a:t>Reviewed </a:t>
            </a:r>
            <a:r>
              <a:rPr lang="en-US" dirty="0" err="1"/>
              <a:t>Munzner’s</a:t>
            </a:r>
            <a:r>
              <a:rPr lang="en-US" dirty="0"/>
              <a:t> Nested Model of Visualization Design </a:t>
            </a:r>
          </a:p>
          <a:p>
            <a:pPr marL="685800" indent="-685800" algn="l">
              <a:buFont typeface="Arial" panose="020B0604020202020204" pitchFamily="34" charset="0"/>
              <a:buChar char="•"/>
            </a:pPr>
            <a:r>
              <a:rPr kumimoji="0" lang="en-US" i="0" u="none" strike="noStrike" cap="none" spc="0" normalizeH="0" baseline="0" dirty="0">
                <a:ln>
                  <a:noFill/>
                </a:ln>
                <a:solidFill>
                  <a:srgbClr val="000000"/>
                </a:solidFill>
                <a:effectLst/>
                <a:uFillTx/>
                <a:latin typeface="+mj-lt"/>
                <a:ea typeface="+mj-ea"/>
                <a:cs typeface="+mj-cs"/>
                <a:sym typeface="Gill Sans"/>
              </a:rPr>
              <a:t>Finished ic-01, setting up Git</a:t>
            </a:r>
          </a:p>
          <a:p>
            <a:pPr marL="685800" indent="-685800" algn="l">
              <a:buFont typeface="Arial" panose="020B0604020202020204" pitchFamily="34" charset="0"/>
              <a:buChar char="•"/>
            </a:pPr>
            <a:endParaRPr kumimoji="0" lang="en-US" i="0" u="none" strike="noStrike" cap="none" spc="0" normalizeH="0" baseline="0" dirty="0">
              <a:ln>
                <a:noFill/>
              </a:ln>
              <a:solidFill>
                <a:srgbClr val="000000"/>
              </a:solidFill>
              <a:effectLst/>
              <a:uFillTx/>
              <a:latin typeface="+mj-lt"/>
              <a:ea typeface="+mj-ea"/>
              <a:cs typeface="+mj-cs"/>
              <a:sym typeface="Gill Sans"/>
            </a:endParaRPr>
          </a:p>
          <a:p>
            <a:pPr marR="0" algn="l" defTabSz="825500" rtl="0" fontAlgn="auto" latinLnBrk="0" hangingPunct="0">
              <a:lnSpc>
                <a:spcPct val="100000"/>
              </a:lnSpc>
              <a:spcBef>
                <a:spcPts val="0"/>
              </a:spcBef>
              <a:spcAft>
                <a:spcPts val="0"/>
              </a:spcAft>
              <a:buClrTx/>
              <a:buSzTx/>
              <a:tabLst/>
            </a:pPr>
            <a:r>
              <a:rPr lang="en-US" b="1" i="1" dirty="0"/>
              <a:t>Any Questions?</a:t>
            </a:r>
            <a:endParaRPr kumimoji="0" lang="en-US" b="1" i="1" u="none" strike="noStrike" cap="none" spc="0" normalizeH="0" baseline="0" dirty="0">
              <a:ln>
                <a:noFill/>
              </a:ln>
              <a:solidFill>
                <a:srgbClr val="000000"/>
              </a:solidFill>
              <a:effectLst/>
              <a:uFillTx/>
              <a:latin typeface="+mj-lt"/>
              <a:ea typeface="+mj-ea"/>
              <a:cs typeface="+mj-cs"/>
              <a:sym typeface="Gill San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89D9EF3C-2476-B347-9E94-C66502077C3A}"/>
              </a:ext>
            </a:extLst>
          </p:cNvPr>
          <p:cNvPicPr>
            <a:picLocks noChangeAspect="1"/>
          </p:cNvPicPr>
          <p:nvPr/>
        </p:nvPicPr>
        <p:blipFill rotWithShape="1">
          <a:blip r:embed="rId3">
            <a:extLst>
              <a:ext uri="{28A0092B-C50C-407E-A947-70E740481C1C}">
                <a14:useLocalDpi xmlns:a14="http://schemas.microsoft.com/office/drawing/2010/main" val="0"/>
              </a:ext>
            </a:extLst>
          </a:blip>
          <a:srcRect l="44123" t="2463" r="37505" b="4962"/>
          <a:stretch/>
        </p:blipFill>
        <p:spPr>
          <a:xfrm>
            <a:off x="17832500" y="7916416"/>
            <a:ext cx="3356354" cy="5293774"/>
          </a:xfrm>
          <a:prstGeom prst="rect">
            <a:avLst/>
          </a:prstGeom>
        </p:spPr>
      </p:pic>
      <p:sp>
        <p:nvSpPr>
          <p:cNvPr id="30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20</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303" name="Type = structural or mathematical interpretation of the data"/>
          <p:cNvSpPr/>
          <p:nvPr/>
        </p:nvSpPr>
        <p:spPr>
          <a:xfrm>
            <a:off x="279401" y="4041864"/>
            <a:ext cx="23837900" cy="41652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kumimoji="0" lang="en-US" sz="6600" b="0" i="0" u="none" strike="noStrike" kern="0" cap="small" spc="0" normalizeH="0" baseline="0" noProof="0" dirty="0">
                <a:ln>
                  <a:noFill/>
                </a:ln>
                <a:solidFill>
                  <a:srgbClr val="FF4013"/>
                </a:solidFill>
                <a:effectLst/>
                <a:uLnTx/>
                <a:uFillTx/>
                <a:latin typeface="Gill Sans"/>
                <a:sym typeface="Gill Sans"/>
              </a:rPr>
              <a:t>Data </a:t>
            </a:r>
            <a:r>
              <a:rPr kumimoji="0" sz="6600" b="0" i="0" u="none" strike="noStrike" kern="0" cap="small" spc="0" normalizeH="0" baseline="0" noProof="0" dirty="0">
                <a:ln>
                  <a:noFill/>
                </a:ln>
                <a:solidFill>
                  <a:srgbClr val="FF4013"/>
                </a:solidFill>
                <a:effectLst/>
                <a:uLnTx/>
                <a:uFillTx/>
                <a:latin typeface="Gill Sans"/>
                <a:sym typeface="Gill Sans"/>
              </a:rPr>
              <a:t>Type</a:t>
            </a:r>
            <a:r>
              <a:rPr lang="en-US" sz="6600" dirty="0">
                <a:latin typeface="Gill Sans"/>
              </a:rPr>
              <a:t>: Position</a:t>
            </a:r>
          </a:p>
          <a:p>
            <a:pPr marL="857250" marR="0" lvl="0" indent="-85725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sz="7200"/>
            </a:pPr>
            <a:r>
              <a:rPr lang="en-US" sz="6600" dirty="0">
                <a:latin typeface="Gill Sans"/>
              </a:rPr>
              <a:t>Spatial data providing a location in 2D or 3D</a:t>
            </a:r>
          </a:p>
          <a:p>
            <a:pPr marL="857250" marR="0" lvl="0" indent="-85725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sz="7200"/>
            </a:pPr>
            <a:r>
              <a:rPr kumimoji="0" lang="en-US" sz="6600" b="0" i="0" u="none" strike="noStrike" kern="0" cap="none" spc="0" normalizeH="0" baseline="0" noProof="0" dirty="0">
                <a:ln>
                  <a:noFill/>
                </a:ln>
                <a:solidFill>
                  <a:srgbClr val="000000"/>
                </a:solidFill>
                <a:effectLst/>
                <a:uLnTx/>
                <a:uFillTx/>
                <a:latin typeface="Gill Sans"/>
                <a:sym typeface="Gill Sans"/>
              </a:rPr>
              <a:t>Ex. Latitude &amp; longitude, three numbers describing a region in space measured by a medical scanner</a:t>
            </a:r>
            <a:endParaRPr kumimoji="0" sz="6600" b="0" i="0" u="none" strike="noStrike" kern="0" cap="none" spc="0" normalizeH="0" baseline="0" noProof="0" dirty="0">
              <a:ln>
                <a:noFill/>
              </a:ln>
              <a:solidFill>
                <a:srgbClr val="000000"/>
              </a:solidFill>
              <a:effectLst/>
              <a:uLnTx/>
              <a:uFillTx/>
              <a:latin typeface="Gill Sans"/>
              <a:sym typeface="Gill Sans"/>
            </a:endParaRPr>
          </a:p>
        </p:txBody>
      </p:sp>
      <p:sp>
        <p:nvSpPr>
          <p:cNvPr id="11" name="Title 2">
            <a:extLst>
              <a:ext uri="{FF2B5EF4-FFF2-40B4-BE49-F238E27FC236}">
                <a16:creationId xmlns:a16="http://schemas.microsoft.com/office/drawing/2014/main" id="{B57261EF-6269-834B-AEA0-76D3D5F8F2EA}"/>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Data Types</a:t>
            </a:r>
          </a:p>
        </p:txBody>
      </p:sp>
      <p:pic>
        <p:nvPicPr>
          <p:cNvPr id="5" name="Picture 4" descr="Table&#10;&#10;Description automatically generated with medium confidence">
            <a:extLst>
              <a:ext uri="{FF2B5EF4-FFF2-40B4-BE49-F238E27FC236}">
                <a16:creationId xmlns:a16="http://schemas.microsoft.com/office/drawing/2014/main" id="{784B4E4C-607D-9C4D-A455-EFC5FB003FA0}"/>
              </a:ext>
            </a:extLst>
          </p:cNvPr>
          <p:cNvPicPr>
            <a:picLocks noChangeAspect="1"/>
          </p:cNvPicPr>
          <p:nvPr/>
        </p:nvPicPr>
        <p:blipFill rotWithShape="1">
          <a:blip r:embed="rId4">
            <a:extLst>
              <a:ext uri="{28A0092B-C50C-407E-A947-70E740481C1C}">
                <a14:useLocalDpi xmlns:a14="http://schemas.microsoft.com/office/drawing/2010/main" val="0"/>
              </a:ext>
            </a:extLst>
          </a:blip>
          <a:srcRect r="39411"/>
          <a:stretch/>
        </p:blipFill>
        <p:spPr>
          <a:xfrm>
            <a:off x="2710306" y="7923330"/>
            <a:ext cx="15237419" cy="5318391"/>
          </a:xfrm>
          <a:prstGeom prst="rect">
            <a:avLst/>
          </a:prstGeom>
        </p:spPr>
      </p:pic>
      <p:sp>
        <p:nvSpPr>
          <p:cNvPr id="9" name="Frame 8">
            <a:extLst>
              <a:ext uri="{FF2B5EF4-FFF2-40B4-BE49-F238E27FC236}">
                <a16:creationId xmlns:a16="http://schemas.microsoft.com/office/drawing/2014/main" id="{4E0928EE-4002-B940-96E4-4C78E130A86B}"/>
              </a:ext>
            </a:extLst>
          </p:cNvPr>
          <p:cNvSpPr/>
          <p:nvPr/>
        </p:nvSpPr>
        <p:spPr>
          <a:xfrm>
            <a:off x="17832500" y="8859350"/>
            <a:ext cx="3356354" cy="663023"/>
          </a:xfrm>
          <a:prstGeom prst="frame">
            <a:avLst>
              <a:gd name="adj1" fmla="val 23600"/>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2" name="TextBox 11">
            <a:extLst>
              <a:ext uri="{FF2B5EF4-FFF2-40B4-BE49-F238E27FC236}">
                <a16:creationId xmlns:a16="http://schemas.microsoft.com/office/drawing/2014/main" id="{BF806926-67FE-9444-B3A0-E74CA1293D2C}"/>
              </a:ext>
            </a:extLst>
          </p:cNvPr>
          <p:cNvSpPr txBox="1"/>
          <p:nvPr/>
        </p:nvSpPr>
        <p:spPr>
          <a:xfrm>
            <a:off x="-10509" y="13104214"/>
            <a:ext cx="1229710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hlinkClick r:id="rId6"/>
              </a:rPr>
              <a:t>https://www.kaggle.com/imls/museum-directory</a:t>
            </a:r>
            <a:r>
              <a:rPr lang="en-US" sz="3600" dirty="0"/>
              <a:t> </a:t>
            </a:r>
          </a:p>
        </p:txBody>
      </p:sp>
    </p:spTree>
    <p:extLst>
      <p:ext uri="{BB962C8B-B14F-4D97-AF65-F5344CB8AC3E}">
        <p14:creationId xmlns:p14="http://schemas.microsoft.com/office/powerpoint/2010/main" val="31656319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21</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303" name="Type = structural or mathematical interpretation of the data"/>
          <p:cNvSpPr/>
          <p:nvPr/>
        </p:nvSpPr>
        <p:spPr>
          <a:xfrm>
            <a:off x="279401" y="4041864"/>
            <a:ext cx="23837900" cy="31495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kumimoji="0" lang="en-US" sz="6600" b="0" i="0" u="none" strike="noStrike" kern="0" cap="small" spc="0" normalizeH="0" baseline="0" noProof="0" dirty="0">
                <a:ln>
                  <a:noFill/>
                </a:ln>
                <a:solidFill>
                  <a:srgbClr val="FF4013"/>
                </a:solidFill>
                <a:effectLst/>
                <a:uLnTx/>
                <a:uFillTx/>
                <a:latin typeface="Gill Sans"/>
                <a:sym typeface="Gill Sans"/>
              </a:rPr>
              <a:t>Data </a:t>
            </a:r>
            <a:r>
              <a:rPr kumimoji="0" sz="6600" b="0" i="0" u="none" strike="noStrike" kern="0" cap="small" spc="0" normalizeH="0" baseline="0" noProof="0" dirty="0">
                <a:ln>
                  <a:noFill/>
                </a:ln>
                <a:solidFill>
                  <a:srgbClr val="FF4013"/>
                </a:solidFill>
                <a:effectLst/>
                <a:uLnTx/>
                <a:uFillTx/>
                <a:latin typeface="Gill Sans"/>
                <a:sym typeface="Gill Sans"/>
              </a:rPr>
              <a:t>Type</a:t>
            </a:r>
            <a:r>
              <a:rPr lang="en-US" sz="6600" dirty="0">
                <a:latin typeface="Gill Sans"/>
              </a:rPr>
              <a:t>: Grid</a:t>
            </a:r>
          </a:p>
          <a:p>
            <a:pPr marL="857250" marR="0" lvl="0" indent="-85725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sz="7200"/>
            </a:pPr>
            <a:r>
              <a:rPr lang="en-US" sz="6600" dirty="0">
                <a:latin typeface="Gill Sans"/>
              </a:rPr>
              <a:t>Specifies the strategy for sampling continuous data in terms of geometric and topological relationships between cells </a:t>
            </a:r>
          </a:p>
        </p:txBody>
      </p:sp>
      <p:sp>
        <p:nvSpPr>
          <p:cNvPr id="11" name="Title 2">
            <a:extLst>
              <a:ext uri="{FF2B5EF4-FFF2-40B4-BE49-F238E27FC236}">
                <a16:creationId xmlns:a16="http://schemas.microsoft.com/office/drawing/2014/main" id="{B57261EF-6269-834B-AEA0-76D3D5F8F2EA}"/>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Data Types</a:t>
            </a:r>
          </a:p>
        </p:txBody>
      </p:sp>
      <p:pic>
        <p:nvPicPr>
          <p:cNvPr id="3" name="Picture 2">
            <a:extLst>
              <a:ext uri="{FF2B5EF4-FFF2-40B4-BE49-F238E27FC236}">
                <a16:creationId xmlns:a16="http://schemas.microsoft.com/office/drawing/2014/main" id="{C590A352-272F-7E47-810C-88D5C3620697}"/>
              </a:ext>
            </a:extLst>
          </p:cNvPr>
          <p:cNvPicPr>
            <a:picLocks noChangeAspect="1"/>
          </p:cNvPicPr>
          <p:nvPr/>
        </p:nvPicPr>
        <p:blipFill rotWithShape="1">
          <a:blip r:embed="rId3">
            <a:extLst>
              <a:ext uri="{28A0092B-C50C-407E-A947-70E740481C1C}">
                <a14:useLocalDpi xmlns:a14="http://schemas.microsoft.com/office/drawing/2010/main" val="0"/>
              </a:ext>
            </a:extLst>
          </a:blip>
          <a:srcRect t="10088"/>
          <a:stretch/>
        </p:blipFill>
        <p:spPr>
          <a:xfrm>
            <a:off x="4991100" y="7975600"/>
            <a:ext cx="13741400" cy="4914900"/>
          </a:xfrm>
          <a:prstGeom prst="rect">
            <a:avLst/>
          </a:prstGeom>
        </p:spPr>
      </p:pic>
    </p:spTree>
    <p:extLst>
      <p:ext uri="{BB962C8B-B14F-4D97-AF65-F5344CB8AC3E}">
        <p14:creationId xmlns:p14="http://schemas.microsoft.com/office/powerpoint/2010/main" val="23126897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22</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303" name="Type = structural or mathematical interpretation of the data"/>
          <p:cNvSpPr/>
          <p:nvPr/>
        </p:nvSpPr>
        <p:spPr>
          <a:xfrm>
            <a:off x="279401" y="4041864"/>
            <a:ext cx="23837900" cy="31495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kumimoji="0" lang="en-US" sz="6600" b="0" i="0" u="none" strike="noStrike" kern="0" cap="small" spc="0" normalizeH="0" baseline="0" noProof="0" dirty="0">
                <a:ln>
                  <a:noFill/>
                </a:ln>
                <a:solidFill>
                  <a:srgbClr val="FF4013"/>
                </a:solidFill>
                <a:effectLst/>
                <a:uLnTx/>
                <a:uFillTx/>
                <a:latin typeface="Gill Sans"/>
                <a:sym typeface="Gill Sans"/>
              </a:rPr>
              <a:t>Data </a:t>
            </a:r>
            <a:r>
              <a:rPr kumimoji="0" sz="6600" b="0" i="0" u="none" strike="noStrike" kern="0" cap="small" spc="0" normalizeH="0" baseline="0" noProof="0" dirty="0">
                <a:ln>
                  <a:noFill/>
                </a:ln>
                <a:solidFill>
                  <a:srgbClr val="FF4013"/>
                </a:solidFill>
                <a:effectLst/>
                <a:uLnTx/>
                <a:uFillTx/>
                <a:latin typeface="Gill Sans"/>
                <a:sym typeface="Gill Sans"/>
              </a:rPr>
              <a:t>Type</a:t>
            </a:r>
            <a:r>
              <a:rPr lang="en-US" sz="6600" dirty="0">
                <a:latin typeface="Gill Sans"/>
              </a:rPr>
              <a:t>: Grid</a:t>
            </a:r>
          </a:p>
          <a:p>
            <a:pPr marL="857250" marR="0" lvl="0" indent="-85725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sz="7200"/>
            </a:pPr>
            <a:r>
              <a:rPr lang="en-US" sz="6600" dirty="0">
                <a:latin typeface="Gill Sans"/>
              </a:rPr>
              <a:t>Specifies the strategy for sampling continuous data in terms of geometric and topological relationships between cells </a:t>
            </a:r>
          </a:p>
        </p:txBody>
      </p:sp>
      <p:sp>
        <p:nvSpPr>
          <p:cNvPr id="11" name="Title 2">
            <a:extLst>
              <a:ext uri="{FF2B5EF4-FFF2-40B4-BE49-F238E27FC236}">
                <a16:creationId xmlns:a16="http://schemas.microsoft.com/office/drawing/2014/main" id="{B57261EF-6269-834B-AEA0-76D3D5F8F2EA}"/>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Data Types</a:t>
            </a:r>
          </a:p>
        </p:txBody>
      </p:sp>
      <p:pic>
        <p:nvPicPr>
          <p:cNvPr id="3" name="Picture 2" descr="Diagram&#10;&#10;Description automatically generated">
            <a:extLst>
              <a:ext uri="{FF2B5EF4-FFF2-40B4-BE49-F238E27FC236}">
                <a16:creationId xmlns:a16="http://schemas.microsoft.com/office/drawing/2014/main" id="{19189B25-2A2D-4E45-80D1-F15C259648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1" y="7499351"/>
            <a:ext cx="7193454" cy="4911780"/>
          </a:xfrm>
          <a:prstGeom prst="rect">
            <a:avLst/>
          </a:prstGeom>
        </p:spPr>
      </p:pic>
      <p:pic>
        <p:nvPicPr>
          <p:cNvPr id="5" name="Picture 4" descr="Diagram&#10;&#10;Description automatically generated">
            <a:extLst>
              <a:ext uri="{FF2B5EF4-FFF2-40B4-BE49-F238E27FC236}">
                <a16:creationId xmlns:a16="http://schemas.microsoft.com/office/drawing/2014/main" id="{C0A38C69-1FE9-924A-88E2-A85538A65F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2724" y="7777081"/>
            <a:ext cx="8043406" cy="4356319"/>
          </a:xfrm>
          <a:prstGeom prst="rect">
            <a:avLst/>
          </a:prstGeom>
        </p:spPr>
      </p:pic>
      <p:pic>
        <p:nvPicPr>
          <p:cNvPr id="7" name="Picture 6" descr="Diagram&#10;&#10;Description automatically generated">
            <a:extLst>
              <a:ext uri="{FF2B5EF4-FFF2-40B4-BE49-F238E27FC236}">
                <a16:creationId xmlns:a16="http://schemas.microsoft.com/office/drawing/2014/main" id="{812885BF-8412-3848-B9DC-552E4D3AE7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56000" y="7459388"/>
            <a:ext cx="8128000" cy="5003800"/>
          </a:xfrm>
          <a:prstGeom prst="rect">
            <a:avLst/>
          </a:prstGeom>
        </p:spPr>
      </p:pic>
      <p:sp>
        <p:nvSpPr>
          <p:cNvPr id="12" name="TextBox 11">
            <a:extLst>
              <a:ext uri="{FF2B5EF4-FFF2-40B4-BE49-F238E27FC236}">
                <a16:creationId xmlns:a16="http://schemas.microsoft.com/office/drawing/2014/main" id="{15FDF1D7-43C7-9643-A9AA-4369C0B40BE0}"/>
              </a:ext>
            </a:extLst>
          </p:cNvPr>
          <p:cNvSpPr txBox="1"/>
          <p:nvPr/>
        </p:nvSpPr>
        <p:spPr>
          <a:xfrm>
            <a:off x="221155" y="12996768"/>
            <a:ext cx="12297102"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dirty="0">
                <a:hlinkClick r:id="rId6"/>
              </a:rPr>
              <a:t>https://www.ssec.wisc.edu/mcidas/doc/prog_man/2003/access-3.html</a:t>
            </a:r>
            <a:r>
              <a:rPr lang="en-US" sz="2800" dirty="0"/>
              <a:t> </a:t>
            </a:r>
          </a:p>
        </p:txBody>
      </p:sp>
    </p:spTree>
    <p:extLst>
      <p:ext uri="{BB962C8B-B14F-4D97-AF65-F5344CB8AC3E}">
        <p14:creationId xmlns:p14="http://schemas.microsoft.com/office/powerpoint/2010/main" val="12951365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23</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328" name="Dataset = collection of information that is the target of analysis"/>
          <p:cNvSpPr/>
          <p:nvPr/>
        </p:nvSpPr>
        <p:spPr>
          <a:xfrm>
            <a:off x="391814" y="4032250"/>
            <a:ext cx="23876001" cy="11182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kumimoji="0" sz="6600" b="0" i="0" u="none" strike="noStrike" kern="0" cap="small" spc="0" normalizeH="0" baseline="0" noProof="0" dirty="0">
                <a:ln>
                  <a:noFill/>
                </a:ln>
                <a:solidFill>
                  <a:srgbClr val="FF4013"/>
                </a:solidFill>
                <a:effectLst/>
                <a:uLnTx/>
                <a:uFillTx/>
                <a:latin typeface="Gill Sans"/>
                <a:sym typeface="Gill Sans"/>
              </a:rPr>
              <a:t>Dataset</a:t>
            </a:r>
            <a:r>
              <a:rPr kumimoji="0" sz="6600" b="0" i="0" u="none" strike="noStrike" kern="0" cap="none" spc="0" normalizeH="0" baseline="0" noProof="0" dirty="0">
                <a:ln>
                  <a:noFill/>
                </a:ln>
                <a:solidFill>
                  <a:srgbClr val="000000"/>
                </a:solidFill>
                <a:effectLst/>
                <a:uLnTx/>
                <a:uFillTx/>
                <a:latin typeface="Gill Sans"/>
                <a:sym typeface="Gill Sans"/>
              </a:rPr>
              <a:t> = collection of information that is the target of analysis</a:t>
            </a:r>
            <a:endParaRPr kumimoji="0" lang="en-US" sz="6600" b="0" i="0" u="none" strike="noStrike" kern="0" cap="none" spc="0" normalizeH="0" baseline="0" noProof="0" dirty="0">
              <a:ln>
                <a:noFill/>
              </a:ln>
              <a:solidFill>
                <a:srgbClr val="000000"/>
              </a:solidFill>
              <a:effectLst/>
              <a:uLnTx/>
              <a:uFillTx/>
              <a:latin typeface="Gill Sans"/>
              <a:sym typeface="Gill Sans"/>
            </a:endParaRPr>
          </a:p>
        </p:txBody>
      </p:sp>
      <p:sp>
        <p:nvSpPr>
          <p:cNvPr id="6" name="Title 2">
            <a:extLst>
              <a:ext uri="{FF2B5EF4-FFF2-40B4-BE49-F238E27FC236}">
                <a16:creationId xmlns:a16="http://schemas.microsoft.com/office/drawing/2014/main" id="{C2DFEEB3-7C32-EE45-96B8-39A85D7FC92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Datasets</a:t>
            </a:r>
          </a:p>
        </p:txBody>
      </p:sp>
    </p:spTree>
    <p:extLst>
      <p:ext uri="{BB962C8B-B14F-4D97-AF65-F5344CB8AC3E}">
        <p14:creationId xmlns:p14="http://schemas.microsoft.com/office/powerpoint/2010/main" val="1348697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24</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328" name="Dataset = collection of information that is the target of analysis"/>
          <p:cNvSpPr/>
          <p:nvPr/>
        </p:nvSpPr>
        <p:spPr>
          <a:xfrm>
            <a:off x="391814" y="4032250"/>
            <a:ext cx="23876001" cy="21339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kumimoji="0" sz="6600" b="0" i="0" u="none" strike="noStrike" kern="0" cap="small" spc="0" normalizeH="0" baseline="0" noProof="0" dirty="0">
                <a:ln>
                  <a:noFill/>
                </a:ln>
                <a:solidFill>
                  <a:srgbClr val="FF4013"/>
                </a:solidFill>
                <a:effectLst/>
                <a:uLnTx/>
                <a:uFillTx/>
                <a:latin typeface="Gill Sans"/>
                <a:sym typeface="Gill Sans"/>
              </a:rPr>
              <a:t>Dataset</a:t>
            </a:r>
            <a:r>
              <a:rPr kumimoji="0" sz="6600" b="0" i="0" u="none" strike="noStrike" kern="0" cap="none" spc="0" normalizeH="0" baseline="0" noProof="0" dirty="0">
                <a:ln>
                  <a:noFill/>
                </a:ln>
                <a:solidFill>
                  <a:srgbClr val="000000"/>
                </a:solidFill>
                <a:effectLst/>
                <a:uLnTx/>
                <a:uFillTx/>
                <a:latin typeface="Gill Sans"/>
                <a:sym typeface="Gill Sans"/>
              </a:rPr>
              <a:t> = collection of information that is the target of analysis</a:t>
            </a:r>
            <a:endParaRPr kumimoji="0" lang="en-US" sz="6600" b="0" i="0" u="none" strike="noStrike" kern="0" cap="none" spc="0" normalizeH="0" baseline="0" noProof="0" dirty="0">
              <a:ln>
                <a:noFill/>
              </a:ln>
              <a:solidFill>
                <a:srgbClr val="000000"/>
              </a:solidFill>
              <a:effectLst/>
              <a:uLnTx/>
              <a:uFillTx/>
              <a:latin typeface="Gill Sans"/>
              <a:sym typeface="Gill Sans"/>
            </a:endParaRPr>
          </a:p>
          <a:p>
            <a:pPr marL="0" marR="0" lvl="0" indent="0" algn="l" defTabSz="825500" rtl="0" eaLnBrk="1" fontAlgn="auto" latinLnBrk="0" hangingPunct="0">
              <a:lnSpc>
                <a:spcPct val="100000"/>
              </a:lnSpc>
              <a:spcBef>
                <a:spcPts val="0"/>
              </a:spcBef>
              <a:spcAft>
                <a:spcPts val="0"/>
              </a:spcAft>
              <a:buClrTx/>
              <a:buSzTx/>
              <a:buFontTx/>
              <a:buNone/>
              <a:tabLst/>
              <a:defRPr sz="7200"/>
            </a:pPr>
            <a:r>
              <a:rPr lang="en-US" sz="6600" cap="small" dirty="0">
                <a:solidFill>
                  <a:srgbClr val="FF4013"/>
                </a:solidFill>
                <a:latin typeface="Gill Sans"/>
              </a:rPr>
              <a:t>Dataset type </a:t>
            </a:r>
            <a:r>
              <a:rPr lang="en-US" sz="6600" dirty="0">
                <a:latin typeface="Gill Sans"/>
              </a:rPr>
              <a:t>is determined by the types of data making up the set</a:t>
            </a:r>
            <a:endParaRPr kumimoji="0" lang="en-US" sz="6600" b="0" i="0" u="none" strike="noStrike" kern="0" cap="none" spc="0" normalizeH="0" baseline="0" noProof="0" dirty="0">
              <a:ln>
                <a:noFill/>
              </a:ln>
              <a:solidFill>
                <a:srgbClr val="000000"/>
              </a:solidFill>
              <a:effectLst/>
              <a:uLnTx/>
              <a:uFillTx/>
              <a:latin typeface="Gill Sans"/>
              <a:sym typeface="Gill Sans"/>
            </a:endParaRPr>
          </a:p>
        </p:txBody>
      </p:sp>
      <p:pic>
        <p:nvPicPr>
          <p:cNvPr id="330" name="fig2.1c_alt.pdf"/>
          <p:cNvPicPr>
            <a:picLocks noChangeAspect="1"/>
          </p:cNvPicPr>
          <p:nvPr/>
        </p:nvPicPr>
        <p:blipFill>
          <a:blip r:embed="rId3">
            <a:extLst>
              <a:ext uri="{28A0092B-C50C-407E-A947-70E740481C1C}">
                <a14:useLocalDpi xmlns:a14="http://schemas.microsoft.com/office/drawing/2010/main" val="0"/>
              </a:ext>
            </a:extLst>
          </a:blip>
          <a:srcRect/>
          <a:stretch/>
        </p:blipFill>
        <p:spPr>
          <a:xfrm>
            <a:off x="4162803" y="6184219"/>
            <a:ext cx="16058394" cy="7341281"/>
          </a:xfrm>
          <a:prstGeom prst="rect">
            <a:avLst/>
          </a:prstGeom>
          <a:ln w="12700">
            <a:miter lim="400000"/>
          </a:ln>
        </p:spPr>
      </p:pic>
      <p:sp>
        <p:nvSpPr>
          <p:cNvPr id="6" name="Title 2">
            <a:extLst>
              <a:ext uri="{FF2B5EF4-FFF2-40B4-BE49-F238E27FC236}">
                <a16:creationId xmlns:a16="http://schemas.microsoft.com/office/drawing/2014/main" id="{C2DFEEB3-7C32-EE45-96B8-39A85D7FC92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Dataset Types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25</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334" name="fig2.1b.pdf"/>
          <p:cNvPicPr>
            <a:picLocks noChangeAspect="1"/>
          </p:cNvPicPr>
          <p:nvPr/>
        </p:nvPicPr>
        <p:blipFill>
          <a:blip r:embed="rId3">
            <a:extLst>
              <a:ext uri="{28A0092B-C50C-407E-A947-70E740481C1C}">
                <a14:useLocalDpi xmlns:a14="http://schemas.microsoft.com/office/drawing/2010/main" val="0"/>
              </a:ext>
            </a:extLst>
          </a:blip>
          <a:srcRect/>
          <a:stretch/>
        </p:blipFill>
        <p:spPr>
          <a:xfrm>
            <a:off x="1892300" y="5840700"/>
            <a:ext cx="20916900" cy="6949499"/>
          </a:xfrm>
          <a:prstGeom prst="rect">
            <a:avLst/>
          </a:prstGeom>
          <a:ln w="12700">
            <a:miter lim="400000"/>
          </a:ln>
        </p:spPr>
      </p:pic>
      <p:sp>
        <p:nvSpPr>
          <p:cNvPr id="6" name="Title 2">
            <a:extLst>
              <a:ext uri="{FF2B5EF4-FFF2-40B4-BE49-F238E27FC236}">
                <a16:creationId xmlns:a16="http://schemas.microsoft.com/office/drawing/2014/main" id="{692B7D2D-52F2-7647-9659-689CD281E15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Data &amp; Dataset Types</a:t>
            </a:r>
          </a:p>
        </p:txBody>
      </p:sp>
      <p:sp>
        <p:nvSpPr>
          <p:cNvPr id="10" name="Dataset = collection of information that is the target of analysis">
            <a:extLst>
              <a:ext uri="{FF2B5EF4-FFF2-40B4-BE49-F238E27FC236}">
                <a16:creationId xmlns:a16="http://schemas.microsoft.com/office/drawing/2014/main" id="{F6BD6920-B58B-9240-A4A8-CFF3855ED5DF}"/>
              </a:ext>
            </a:extLst>
          </p:cNvPr>
          <p:cNvSpPr/>
          <p:nvPr/>
        </p:nvSpPr>
        <p:spPr>
          <a:xfrm>
            <a:off x="391814" y="4032250"/>
            <a:ext cx="23876001" cy="21339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kumimoji="0" sz="6600" b="0" i="0" u="none" strike="noStrike" kern="0" cap="small" spc="0" normalizeH="0" baseline="0" noProof="0" dirty="0">
                <a:ln>
                  <a:noFill/>
                </a:ln>
                <a:solidFill>
                  <a:srgbClr val="FF4013"/>
                </a:solidFill>
                <a:effectLst/>
                <a:uLnTx/>
                <a:uFillTx/>
                <a:latin typeface="Gill Sans"/>
                <a:sym typeface="Gill Sans"/>
              </a:rPr>
              <a:t>Dataset</a:t>
            </a:r>
            <a:r>
              <a:rPr kumimoji="0" sz="6600" b="0" i="0" u="none" strike="noStrike" kern="0" cap="none" spc="0" normalizeH="0" baseline="0" noProof="0" dirty="0">
                <a:ln>
                  <a:noFill/>
                </a:ln>
                <a:solidFill>
                  <a:srgbClr val="000000"/>
                </a:solidFill>
                <a:effectLst/>
                <a:uLnTx/>
                <a:uFillTx/>
                <a:latin typeface="Gill Sans"/>
                <a:sym typeface="Gill Sans"/>
              </a:rPr>
              <a:t> = collection of information that is the target of analysis</a:t>
            </a:r>
            <a:endParaRPr kumimoji="0" lang="en-US" sz="6600" b="0" i="0" u="none" strike="noStrike" kern="0" cap="none" spc="0" normalizeH="0" baseline="0" noProof="0" dirty="0">
              <a:ln>
                <a:noFill/>
              </a:ln>
              <a:solidFill>
                <a:srgbClr val="000000"/>
              </a:solidFill>
              <a:effectLst/>
              <a:uLnTx/>
              <a:uFillTx/>
              <a:latin typeface="Gill Sans"/>
              <a:sym typeface="Gill Sans"/>
            </a:endParaRPr>
          </a:p>
          <a:p>
            <a:pPr marL="0" marR="0" lvl="0" indent="0" algn="l" defTabSz="825500" rtl="0" eaLnBrk="1" fontAlgn="auto" latinLnBrk="0" hangingPunct="0">
              <a:lnSpc>
                <a:spcPct val="100000"/>
              </a:lnSpc>
              <a:spcBef>
                <a:spcPts val="0"/>
              </a:spcBef>
              <a:spcAft>
                <a:spcPts val="0"/>
              </a:spcAft>
              <a:buClrTx/>
              <a:buSzTx/>
              <a:buFontTx/>
              <a:buNone/>
              <a:tabLst/>
              <a:defRPr sz="7200"/>
            </a:pPr>
            <a:r>
              <a:rPr lang="en-US" sz="6600" cap="small" dirty="0">
                <a:solidFill>
                  <a:srgbClr val="FF4013"/>
                </a:solidFill>
                <a:latin typeface="Gill Sans"/>
              </a:rPr>
              <a:t>Dataset type </a:t>
            </a:r>
            <a:r>
              <a:rPr lang="en-US" sz="6600" dirty="0">
                <a:latin typeface="Gill Sans"/>
              </a:rPr>
              <a:t>is determined by the types of data making up the set</a:t>
            </a:r>
            <a:endParaRPr kumimoji="0" lang="en-US" sz="6600" b="0" i="0" u="none" strike="noStrike" kern="0" cap="none" spc="0" normalizeH="0" baseline="0" noProof="0" dirty="0">
              <a:ln>
                <a:noFill/>
              </a:ln>
              <a:solidFill>
                <a:srgbClr val="000000"/>
              </a:solidFill>
              <a:effectLst/>
              <a:uLnTx/>
              <a:uFillTx/>
              <a:latin typeface="Gill Sans"/>
              <a:sym typeface="Gill San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26</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334" name="fig2.1b.pdf"/>
          <p:cNvPicPr>
            <a:picLocks noChangeAspect="1"/>
          </p:cNvPicPr>
          <p:nvPr/>
        </p:nvPicPr>
        <p:blipFill>
          <a:blip r:embed="rId3">
            <a:extLst>
              <a:ext uri="{28A0092B-C50C-407E-A947-70E740481C1C}">
                <a14:useLocalDpi xmlns:a14="http://schemas.microsoft.com/office/drawing/2010/main" val="0"/>
              </a:ext>
            </a:extLst>
          </a:blip>
          <a:srcRect/>
          <a:stretch/>
        </p:blipFill>
        <p:spPr>
          <a:xfrm>
            <a:off x="1892300" y="5840700"/>
            <a:ext cx="20916900" cy="6949499"/>
          </a:xfrm>
          <a:prstGeom prst="rect">
            <a:avLst/>
          </a:prstGeom>
          <a:ln w="12700">
            <a:miter lim="400000"/>
          </a:ln>
        </p:spPr>
      </p:pic>
      <p:sp>
        <p:nvSpPr>
          <p:cNvPr id="6" name="Title 2">
            <a:extLst>
              <a:ext uri="{FF2B5EF4-FFF2-40B4-BE49-F238E27FC236}">
                <a16:creationId xmlns:a16="http://schemas.microsoft.com/office/drawing/2014/main" id="{692B7D2D-52F2-7647-9659-689CD281E15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Data &amp; Dataset Types</a:t>
            </a:r>
          </a:p>
        </p:txBody>
      </p:sp>
      <p:sp>
        <p:nvSpPr>
          <p:cNvPr id="2" name="Frame 1">
            <a:extLst>
              <a:ext uri="{FF2B5EF4-FFF2-40B4-BE49-F238E27FC236}">
                <a16:creationId xmlns:a16="http://schemas.microsoft.com/office/drawing/2014/main" id="{7EA04B64-1B6F-1748-A08A-AA629C128B78}"/>
              </a:ext>
            </a:extLst>
          </p:cNvPr>
          <p:cNvSpPr/>
          <p:nvPr/>
        </p:nvSpPr>
        <p:spPr>
          <a:xfrm>
            <a:off x="3302000" y="10464800"/>
            <a:ext cx="3403600" cy="838200"/>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9" name="Frame 8">
            <a:extLst>
              <a:ext uri="{FF2B5EF4-FFF2-40B4-BE49-F238E27FC236}">
                <a16:creationId xmlns:a16="http://schemas.microsoft.com/office/drawing/2014/main" id="{6BA741E5-79F8-9F4A-BD3C-C93A750EA81E}"/>
              </a:ext>
            </a:extLst>
          </p:cNvPr>
          <p:cNvSpPr/>
          <p:nvPr/>
        </p:nvSpPr>
        <p:spPr>
          <a:xfrm>
            <a:off x="7239000" y="11353800"/>
            <a:ext cx="3403600" cy="838200"/>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0" name="Frame 9">
            <a:extLst>
              <a:ext uri="{FF2B5EF4-FFF2-40B4-BE49-F238E27FC236}">
                <a16:creationId xmlns:a16="http://schemas.microsoft.com/office/drawing/2014/main" id="{AADA3F2F-DC58-7240-8F65-00890E5B61E1}"/>
              </a:ext>
            </a:extLst>
          </p:cNvPr>
          <p:cNvSpPr/>
          <p:nvPr/>
        </p:nvSpPr>
        <p:spPr>
          <a:xfrm>
            <a:off x="11201400" y="11353800"/>
            <a:ext cx="3403600" cy="838200"/>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1" name="Dataset = collection of information that is the target of analysis">
            <a:extLst>
              <a:ext uri="{FF2B5EF4-FFF2-40B4-BE49-F238E27FC236}">
                <a16:creationId xmlns:a16="http://schemas.microsoft.com/office/drawing/2014/main" id="{875E7BAD-9BF0-C343-A781-371A6C41A1F3}"/>
              </a:ext>
            </a:extLst>
          </p:cNvPr>
          <p:cNvSpPr/>
          <p:nvPr/>
        </p:nvSpPr>
        <p:spPr>
          <a:xfrm>
            <a:off x="391814" y="4032250"/>
            <a:ext cx="23876001" cy="21339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kumimoji="0" sz="6600" b="0" i="0" u="none" strike="noStrike" kern="0" cap="small" spc="0" normalizeH="0" baseline="0" noProof="0" dirty="0">
                <a:ln>
                  <a:noFill/>
                </a:ln>
                <a:solidFill>
                  <a:srgbClr val="FF4013"/>
                </a:solidFill>
                <a:effectLst/>
                <a:uLnTx/>
                <a:uFillTx/>
                <a:latin typeface="Gill Sans"/>
                <a:sym typeface="Gill Sans"/>
              </a:rPr>
              <a:t>Dataset</a:t>
            </a:r>
            <a:r>
              <a:rPr kumimoji="0" sz="6600" b="0" i="0" u="none" strike="noStrike" kern="0" cap="none" spc="0" normalizeH="0" baseline="0" noProof="0" dirty="0">
                <a:ln>
                  <a:noFill/>
                </a:ln>
                <a:solidFill>
                  <a:srgbClr val="000000"/>
                </a:solidFill>
                <a:effectLst/>
                <a:uLnTx/>
                <a:uFillTx/>
                <a:latin typeface="Gill Sans"/>
                <a:sym typeface="Gill Sans"/>
              </a:rPr>
              <a:t> = collection of information that is the target of analysis</a:t>
            </a:r>
            <a:endParaRPr kumimoji="0" lang="en-US" sz="6600" b="0" i="0" u="none" strike="noStrike" kern="0" cap="none" spc="0" normalizeH="0" baseline="0" noProof="0" dirty="0">
              <a:ln>
                <a:noFill/>
              </a:ln>
              <a:solidFill>
                <a:srgbClr val="000000"/>
              </a:solidFill>
              <a:effectLst/>
              <a:uLnTx/>
              <a:uFillTx/>
              <a:latin typeface="Gill Sans"/>
              <a:sym typeface="Gill Sans"/>
            </a:endParaRPr>
          </a:p>
          <a:p>
            <a:pPr marL="0" marR="0" lvl="0" indent="0" algn="l" defTabSz="825500" rtl="0" eaLnBrk="1" fontAlgn="auto" latinLnBrk="0" hangingPunct="0">
              <a:lnSpc>
                <a:spcPct val="100000"/>
              </a:lnSpc>
              <a:spcBef>
                <a:spcPts val="0"/>
              </a:spcBef>
              <a:spcAft>
                <a:spcPts val="0"/>
              </a:spcAft>
              <a:buClrTx/>
              <a:buSzTx/>
              <a:buFontTx/>
              <a:buNone/>
              <a:tabLst/>
              <a:defRPr sz="7200"/>
            </a:pPr>
            <a:r>
              <a:rPr lang="en-US" sz="6600" cap="small" dirty="0">
                <a:solidFill>
                  <a:srgbClr val="FF4013"/>
                </a:solidFill>
                <a:latin typeface="Gill Sans"/>
              </a:rPr>
              <a:t>Dataset type </a:t>
            </a:r>
            <a:r>
              <a:rPr lang="en-US" sz="6600" dirty="0">
                <a:latin typeface="Gill Sans"/>
              </a:rPr>
              <a:t>is determined by the types of data making up the set</a:t>
            </a:r>
            <a:endParaRPr kumimoji="0" lang="en-US" sz="6600" b="0" i="0" u="none" strike="noStrike" kern="0" cap="none" spc="0" normalizeH="0" baseline="0" noProof="0" dirty="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15446539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27</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6" name="Title 2">
            <a:extLst>
              <a:ext uri="{FF2B5EF4-FFF2-40B4-BE49-F238E27FC236}">
                <a16:creationId xmlns:a16="http://schemas.microsoft.com/office/drawing/2014/main" id="{692B7D2D-52F2-7647-9659-689CD281E15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Attributes</a:t>
            </a:r>
          </a:p>
        </p:txBody>
      </p:sp>
      <p:sp>
        <p:nvSpPr>
          <p:cNvPr id="8" name="Type = structural or mathematical interpretation of the data">
            <a:extLst>
              <a:ext uri="{FF2B5EF4-FFF2-40B4-BE49-F238E27FC236}">
                <a16:creationId xmlns:a16="http://schemas.microsoft.com/office/drawing/2014/main" id="{DDD8A638-8E0A-7049-AAA1-81B0807AC3B2}"/>
              </a:ext>
            </a:extLst>
          </p:cNvPr>
          <p:cNvSpPr/>
          <p:nvPr/>
        </p:nvSpPr>
        <p:spPr>
          <a:xfrm>
            <a:off x="391814" y="3441700"/>
            <a:ext cx="23190201" cy="19492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spAutoFit/>
          </a:bodyPr>
          <a:lstStyle/>
          <a:p>
            <a:pPr algn="l">
              <a:defRPr sz="7200"/>
            </a:pPr>
            <a:r>
              <a:rPr kumimoji="0" lang="en-US" sz="6600" b="0" i="0" u="none" strike="noStrike" kern="0" cap="small" spc="0" normalizeH="0" baseline="0" noProof="0" dirty="0">
                <a:ln>
                  <a:noFill/>
                </a:ln>
                <a:solidFill>
                  <a:srgbClr val="FF4013"/>
                </a:solidFill>
                <a:effectLst/>
                <a:uLnTx/>
                <a:uFillTx/>
                <a:latin typeface="Gill Sans"/>
                <a:sym typeface="Gill Sans"/>
              </a:rPr>
              <a:t>Attribute </a:t>
            </a:r>
            <a:r>
              <a:rPr kumimoji="0" sz="6600" b="0" i="0" u="none" strike="noStrike" kern="0" cap="none" spc="0" normalizeH="0" baseline="0" noProof="0" dirty="0">
                <a:ln>
                  <a:noFill/>
                </a:ln>
                <a:solidFill>
                  <a:srgbClr val="000000"/>
                </a:solidFill>
                <a:effectLst/>
                <a:uLnTx/>
                <a:uFillTx/>
                <a:latin typeface="Gill Sans"/>
                <a:sym typeface="Gill Sans"/>
              </a:rPr>
              <a:t>=</a:t>
            </a:r>
            <a:r>
              <a:rPr kumimoji="0" lang="en-US" sz="6600" b="0" i="0" u="none" strike="noStrike" kern="0" cap="none" spc="0" normalizeH="0" baseline="0" noProof="0" dirty="0">
                <a:ln>
                  <a:noFill/>
                </a:ln>
                <a:solidFill>
                  <a:srgbClr val="000000"/>
                </a:solidFill>
                <a:effectLst/>
                <a:uLnTx/>
                <a:uFillTx/>
                <a:latin typeface="Gill Sans"/>
                <a:sym typeface="Gill Sans"/>
              </a:rPr>
              <a:t> </a:t>
            </a:r>
            <a:r>
              <a:rPr lang="en-US" sz="5400" dirty="0"/>
              <a:t>Specific property that can be measured, observed, or logged</a:t>
            </a:r>
          </a:p>
          <a:p>
            <a:pPr marL="857250" marR="0" lvl="0" indent="-85725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sz="7200"/>
            </a:pPr>
            <a:r>
              <a:rPr kumimoji="0" lang="en-US" sz="5400" b="0" i="0" u="none" strike="noStrike" kern="0" cap="none" spc="0" normalizeH="0" baseline="0" noProof="0" dirty="0">
                <a:ln>
                  <a:noFill/>
                </a:ln>
                <a:solidFill>
                  <a:srgbClr val="000000"/>
                </a:solidFill>
                <a:effectLst/>
                <a:uLnTx/>
                <a:uFillTx/>
                <a:latin typeface="Gill Sans"/>
                <a:sym typeface="Gill Sans"/>
              </a:rPr>
              <a:t>There are different types of attributes</a:t>
            </a:r>
          </a:p>
        </p:txBody>
      </p:sp>
      <p:pic>
        <p:nvPicPr>
          <p:cNvPr id="4" name="Picture 3" descr="Diagram&#10;&#10;Description automatically generated">
            <a:extLst>
              <a:ext uri="{FF2B5EF4-FFF2-40B4-BE49-F238E27FC236}">
                <a16:creationId xmlns:a16="http://schemas.microsoft.com/office/drawing/2014/main" id="{BFA14993-ADCC-F741-BFD6-EB15E592C6D4}"/>
              </a:ext>
            </a:extLst>
          </p:cNvPr>
          <p:cNvPicPr>
            <a:picLocks noChangeAspect="1"/>
          </p:cNvPicPr>
          <p:nvPr/>
        </p:nvPicPr>
        <p:blipFill rotWithShape="1">
          <a:blip r:embed="rId3">
            <a:extLst>
              <a:ext uri="{28A0092B-C50C-407E-A947-70E740481C1C}">
                <a14:useLocalDpi xmlns:a14="http://schemas.microsoft.com/office/drawing/2010/main" val="0"/>
              </a:ext>
            </a:extLst>
          </a:blip>
          <a:srcRect t="14173" b="42469"/>
          <a:stretch/>
        </p:blipFill>
        <p:spPr>
          <a:xfrm>
            <a:off x="2006601" y="6147116"/>
            <a:ext cx="18934104" cy="5206383"/>
          </a:xfrm>
          <a:prstGeom prst="rect">
            <a:avLst/>
          </a:prstGeom>
        </p:spPr>
      </p:pic>
      <p:sp>
        <p:nvSpPr>
          <p:cNvPr id="13" name="TextBox 12">
            <a:extLst>
              <a:ext uri="{FF2B5EF4-FFF2-40B4-BE49-F238E27FC236}">
                <a16:creationId xmlns:a16="http://schemas.microsoft.com/office/drawing/2014/main" id="{287C8E1D-EFE0-424A-998E-95F46842B69F}"/>
              </a:ext>
            </a:extLst>
          </p:cNvPr>
          <p:cNvSpPr txBox="1"/>
          <p:nvPr/>
        </p:nvSpPr>
        <p:spPr>
          <a:xfrm>
            <a:off x="4473641" y="10887174"/>
            <a:ext cx="7246573" cy="31803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fr-FR" sz="4000" b="0" i="0" u="none" strike="noStrike" kern="0" cap="none" spc="0" normalizeH="0" baseline="0" noProof="0" dirty="0">
                <a:ln>
                  <a:noFill/>
                </a:ln>
                <a:solidFill>
                  <a:srgbClr val="000000"/>
                </a:solidFill>
                <a:effectLst/>
                <a:uLnTx/>
                <a:uFillTx/>
                <a:latin typeface="Gill Sans"/>
                <a:cs typeface="Helvetica"/>
                <a:sym typeface="Helvetica"/>
              </a:rPr>
              <a:t>Ex. </a:t>
            </a:r>
          </a:p>
          <a:p>
            <a:pPr marL="0" marR="0" lvl="0" indent="0" algn="l" defTabSz="457200" rtl="0" eaLnBrk="1" fontAlgn="auto" latinLnBrk="0" hangingPunct="0">
              <a:lnSpc>
                <a:spcPct val="100000"/>
              </a:lnSpc>
              <a:spcBef>
                <a:spcPts val="0"/>
              </a:spcBef>
              <a:spcAft>
                <a:spcPts val="0"/>
              </a:spcAft>
              <a:buClrTx/>
              <a:buSzTx/>
              <a:buFontTx/>
              <a:buNone/>
              <a:tabLst/>
              <a:defRPr/>
            </a:pPr>
            <a:r>
              <a:rPr lang="fr-FR" sz="4000" b="1" dirty="0">
                <a:latin typeface="Gill Sans"/>
                <a:cs typeface="Helvetica"/>
                <a:sym typeface="Helvetica"/>
              </a:rPr>
              <a:t>F</a:t>
            </a:r>
            <a:r>
              <a:rPr kumimoji="0" lang="fr-FR" sz="4000" b="1" i="0" u="none" strike="noStrike" kern="0" cap="none" spc="0" normalizeH="0" baseline="0" noProof="0" dirty="0" err="1">
                <a:ln>
                  <a:noFill/>
                </a:ln>
                <a:solidFill>
                  <a:srgbClr val="000000"/>
                </a:solidFill>
                <a:effectLst/>
                <a:uLnTx/>
                <a:uFillTx/>
                <a:latin typeface="Gill Sans"/>
                <a:cs typeface="Helvetica"/>
                <a:sym typeface="Helvetica"/>
              </a:rPr>
              <a:t>ruit</a:t>
            </a:r>
            <a:r>
              <a:rPr kumimoji="0" lang="fr-FR" sz="4000" b="0" i="0" u="none" strike="noStrike" kern="0" cap="none" spc="0" normalizeH="0" baseline="0" noProof="0" dirty="0">
                <a:ln>
                  <a:noFill/>
                </a:ln>
                <a:solidFill>
                  <a:srgbClr val="000000"/>
                </a:solidFill>
                <a:effectLst/>
                <a:uLnTx/>
                <a:uFillTx/>
                <a:latin typeface="Gill Sans"/>
                <a:cs typeface="Helvetica"/>
                <a:sym typeface="Helvetica"/>
              </a:rPr>
              <a:t>: </a:t>
            </a:r>
            <a:r>
              <a:rPr kumimoji="0" lang="fr-FR" sz="4000" b="0" i="0" u="none" strike="noStrike" kern="0" cap="none" spc="0" normalizeH="0" baseline="0" noProof="0" dirty="0" err="1">
                <a:ln>
                  <a:noFill/>
                </a:ln>
                <a:solidFill>
                  <a:srgbClr val="000000"/>
                </a:solidFill>
                <a:effectLst/>
                <a:uLnTx/>
                <a:uFillTx/>
                <a:latin typeface="Gill Sans"/>
                <a:cs typeface="Helvetica"/>
                <a:sym typeface="Helvetica"/>
              </a:rPr>
              <a:t>apple</a:t>
            </a:r>
            <a:r>
              <a:rPr kumimoji="0" lang="fr-FR" sz="4000" b="0" i="0" u="none" strike="noStrike" kern="0" cap="none" spc="0" normalizeH="0" baseline="0" noProof="0" dirty="0">
                <a:ln>
                  <a:noFill/>
                </a:ln>
                <a:solidFill>
                  <a:srgbClr val="000000"/>
                </a:solidFill>
                <a:effectLst/>
                <a:uLnTx/>
                <a:uFillTx/>
                <a:latin typeface="Gill Sans"/>
                <a:cs typeface="Helvetica"/>
                <a:sym typeface="Helvetica"/>
              </a:rPr>
              <a:t>, </a:t>
            </a:r>
            <a:r>
              <a:rPr kumimoji="0" lang="fr-FR" sz="4000" b="0" i="0" u="none" strike="noStrike" kern="0" cap="none" spc="0" normalizeH="0" baseline="0" noProof="0" dirty="0" err="1">
                <a:ln>
                  <a:noFill/>
                </a:ln>
                <a:solidFill>
                  <a:srgbClr val="000000"/>
                </a:solidFill>
                <a:effectLst/>
                <a:uLnTx/>
                <a:uFillTx/>
                <a:latin typeface="Gill Sans"/>
                <a:cs typeface="Helvetica"/>
                <a:sym typeface="Helvetica"/>
              </a:rPr>
              <a:t>pear</a:t>
            </a:r>
            <a:r>
              <a:rPr kumimoji="0" lang="fr-FR" sz="4000" b="0" i="0" u="none" strike="noStrike" kern="0" cap="none" spc="0" normalizeH="0" baseline="0" noProof="0" dirty="0">
                <a:ln>
                  <a:noFill/>
                </a:ln>
                <a:solidFill>
                  <a:srgbClr val="000000"/>
                </a:solidFill>
                <a:effectLst/>
                <a:uLnTx/>
                <a:uFillTx/>
                <a:latin typeface="Gill Sans"/>
                <a:cs typeface="Helvetica"/>
                <a:sym typeface="Helvetica"/>
              </a:rPr>
              <a:t>, </a:t>
            </a:r>
            <a:r>
              <a:rPr kumimoji="0" lang="fr-FR" sz="4000" b="0" i="0" u="none" strike="noStrike" kern="0" cap="none" spc="0" normalizeH="0" baseline="0" noProof="0" dirty="0" err="1">
                <a:ln>
                  <a:noFill/>
                </a:ln>
                <a:solidFill>
                  <a:srgbClr val="000000"/>
                </a:solidFill>
                <a:effectLst/>
                <a:uLnTx/>
                <a:uFillTx/>
                <a:latin typeface="Gill Sans"/>
                <a:cs typeface="Helvetica"/>
                <a:sym typeface="Helvetica"/>
              </a:rPr>
              <a:t>grape</a:t>
            </a:r>
            <a:r>
              <a:rPr lang="fr-FR" sz="4000" dirty="0">
                <a:latin typeface="Gill Sans"/>
                <a:cs typeface="Helvetica"/>
                <a:sym typeface="Helvetica"/>
              </a:rPr>
              <a:t> </a:t>
            </a:r>
          </a:p>
          <a:p>
            <a:pPr marL="0" marR="0" lvl="0" indent="0" algn="l" defTabSz="457200" rtl="0" eaLnBrk="1" fontAlgn="auto" latinLnBrk="0" hangingPunct="0">
              <a:lnSpc>
                <a:spcPct val="100000"/>
              </a:lnSpc>
              <a:spcBef>
                <a:spcPts val="0"/>
              </a:spcBef>
              <a:spcAft>
                <a:spcPts val="0"/>
              </a:spcAft>
              <a:buClrTx/>
              <a:buSzTx/>
              <a:buFontTx/>
              <a:buNone/>
              <a:tabLst/>
              <a:defRPr/>
            </a:pPr>
            <a:r>
              <a:rPr lang="fr-FR" sz="4000" b="1" dirty="0">
                <a:latin typeface="Gill Sans"/>
                <a:cs typeface="Helvetica"/>
                <a:sym typeface="Helvetica"/>
              </a:rPr>
              <a:t>C</a:t>
            </a:r>
            <a:r>
              <a:rPr kumimoji="0" lang="fr-FR" sz="4000" b="1" i="0" u="none" strike="noStrike" kern="0" cap="none" spc="0" normalizeH="0" baseline="0" noProof="0" dirty="0" err="1">
                <a:ln>
                  <a:noFill/>
                </a:ln>
                <a:solidFill>
                  <a:srgbClr val="000000"/>
                </a:solidFill>
                <a:effectLst/>
                <a:uLnTx/>
                <a:uFillTx/>
                <a:latin typeface="Gill Sans"/>
                <a:cs typeface="Helvetica"/>
                <a:sym typeface="Helvetica"/>
              </a:rPr>
              <a:t>olleges</a:t>
            </a:r>
            <a:r>
              <a:rPr lang="fr-FR" sz="4000" dirty="0">
                <a:latin typeface="Gill Sans"/>
                <a:cs typeface="Helvetica"/>
                <a:sym typeface="Helvetica"/>
              </a:rPr>
              <a:t>: </a:t>
            </a:r>
            <a:r>
              <a:rPr kumimoji="0" lang="fr-FR" sz="4000" b="0" i="0" u="none" strike="noStrike" kern="0" cap="none" spc="0" normalizeH="0" baseline="0" noProof="0" dirty="0">
                <a:ln>
                  <a:noFill/>
                </a:ln>
                <a:solidFill>
                  <a:srgbClr val="000000"/>
                </a:solidFill>
                <a:effectLst/>
                <a:uLnTx/>
                <a:uFillTx/>
                <a:latin typeface="Gill Sans"/>
                <a:cs typeface="Helvetica"/>
                <a:sym typeface="Helvetica"/>
              </a:rPr>
              <a:t>CAMD, Khoury, COE</a:t>
            </a:r>
          </a:p>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fr-FR" sz="4000" b="0" i="0" u="none" strike="noStrike" kern="0" cap="none" spc="0" normalizeH="0" baseline="0" noProof="0" dirty="0">
              <a:ln>
                <a:noFill/>
              </a:ln>
              <a:solidFill>
                <a:srgbClr val="000000"/>
              </a:solidFill>
              <a:effectLst/>
              <a:uLnTx/>
              <a:uFillTx/>
              <a:latin typeface="Gill Sans"/>
              <a:cs typeface="Helvetica"/>
              <a:sym typeface="Helvetica"/>
            </a:endParaRPr>
          </a:p>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srgbClr val="000000"/>
              </a:solidFill>
              <a:effectLst/>
              <a:uLnTx/>
              <a:uFillTx/>
              <a:latin typeface="Gill Sans"/>
              <a:ea typeface="Helvetica"/>
              <a:cs typeface="Helvetica"/>
              <a:sym typeface="Helvetica"/>
            </a:endParaRPr>
          </a:p>
        </p:txBody>
      </p:sp>
      <p:sp>
        <p:nvSpPr>
          <p:cNvPr id="14" name="TextBox 13">
            <a:extLst>
              <a:ext uri="{FF2B5EF4-FFF2-40B4-BE49-F238E27FC236}">
                <a16:creationId xmlns:a16="http://schemas.microsoft.com/office/drawing/2014/main" id="{E6616EB0-3DD2-6D43-8028-2620CC1F80FC}"/>
              </a:ext>
            </a:extLst>
          </p:cNvPr>
          <p:cNvSpPr txBox="1"/>
          <p:nvPr/>
        </p:nvSpPr>
        <p:spPr>
          <a:xfrm>
            <a:off x="11986914" y="10887174"/>
            <a:ext cx="6631286" cy="31803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fr-FR" sz="4000" b="0" i="0" u="none" strike="noStrike" kern="0" cap="none" spc="0" normalizeH="0" baseline="0" noProof="0" dirty="0">
                <a:ln>
                  <a:noFill/>
                </a:ln>
                <a:solidFill>
                  <a:srgbClr val="000000"/>
                </a:solidFill>
                <a:effectLst/>
                <a:uLnTx/>
                <a:uFillTx/>
                <a:latin typeface="Gill Sans"/>
                <a:cs typeface="Helvetica"/>
                <a:sym typeface="Helvetica"/>
              </a:rPr>
              <a:t>Ex. </a:t>
            </a:r>
          </a:p>
          <a:p>
            <a:pPr lvl="0" algn="l" defTabSz="457200">
              <a:defRPr/>
            </a:pPr>
            <a:r>
              <a:rPr lang="fr-FR" sz="4000" b="1" dirty="0">
                <a:cs typeface="Helvetica"/>
                <a:sym typeface="Helvetica"/>
              </a:rPr>
              <a:t>Sizes</a:t>
            </a:r>
            <a:r>
              <a:rPr lang="fr-FR" sz="4000" dirty="0">
                <a:cs typeface="Helvetica"/>
                <a:sym typeface="Helvetica"/>
              </a:rPr>
              <a:t>: s, m, l</a:t>
            </a:r>
          </a:p>
          <a:p>
            <a:pPr lvl="0" algn="l" defTabSz="457200">
              <a:defRPr/>
            </a:pPr>
            <a:r>
              <a:rPr lang="fr-FR" sz="4000" b="1" dirty="0" err="1">
                <a:cs typeface="Helvetica"/>
                <a:sym typeface="Helvetica"/>
              </a:rPr>
              <a:t>Months</a:t>
            </a:r>
            <a:r>
              <a:rPr lang="fr-FR" sz="4000" dirty="0">
                <a:cs typeface="Helvetica"/>
                <a:sym typeface="Helvetica"/>
              </a:rPr>
              <a:t>: Jan., </a:t>
            </a:r>
            <a:r>
              <a:rPr lang="fr-FR" sz="4000" dirty="0" err="1">
                <a:cs typeface="Helvetica"/>
                <a:sym typeface="Helvetica"/>
              </a:rPr>
              <a:t>Feb</a:t>
            </a:r>
            <a:r>
              <a:rPr lang="fr-FR" sz="4000" dirty="0">
                <a:cs typeface="Helvetica"/>
                <a:sym typeface="Helvetica"/>
              </a:rPr>
              <a:t>.</a:t>
            </a:r>
            <a:endParaRPr lang="en-US" sz="4000" dirty="0">
              <a:ea typeface="Helvetica"/>
              <a:cs typeface="Helvetica"/>
              <a:sym typeface="Helvetica"/>
            </a:endParaRPr>
          </a:p>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fr-FR" sz="4000" b="0" i="0" u="none" strike="noStrike" kern="0" cap="none" spc="0" normalizeH="0" baseline="0" noProof="0" dirty="0">
              <a:ln>
                <a:noFill/>
              </a:ln>
              <a:solidFill>
                <a:srgbClr val="000000"/>
              </a:solidFill>
              <a:effectLst/>
              <a:uLnTx/>
              <a:uFillTx/>
              <a:latin typeface="Gill Sans"/>
              <a:cs typeface="Helvetica"/>
              <a:sym typeface="Helvetica"/>
            </a:endParaRPr>
          </a:p>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srgbClr val="000000"/>
              </a:solidFill>
              <a:effectLst/>
              <a:uLnTx/>
              <a:uFillTx/>
              <a:latin typeface="Gill Sans"/>
              <a:ea typeface="Helvetica"/>
              <a:cs typeface="Helvetica"/>
              <a:sym typeface="Helvetica"/>
            </a:endParaRPr>
          </a:p>
        </p:txBody>
      </p:sp>
      <p:sp>
        <p:nvSpPr>
          <p:cNvPr id="15" name="TextBox 14">
            <a:extLst>
              <a:ext uri="{FF2B5EF4-FFF2-40B4-BE49-F238E27FC236}">
                <a16:creationId xmlns:a16="http://schemas.microsoft.com/office/drawing/2014/main" id="{2DA5A676-14BA-4A4D-8AE1-2FA3BB2A7765}"/>
              </a:ext>
            </a:extLst>
          </p:cNvPr>
          <p:cNvSpPr txBox="1"/>
          <p:nvPr/>
        </p:nvSpPr>
        <p:spPr>
          <a:xfrm>
            <a:off x="16599718" y="10887174"/>
            <a:ext cx="7784282" cy="31803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fr-FR" sz="4000" b="0" i="0" u="none" strike="noStrike" kern="0" cap="none" spc="0" normalizeH="0" baseline="0" noProof="0" dirty="0">
                <a:ln>
                  <a:noFill/>
                </a:ln>
                <a:solidFill>
                  <a:srgbClr val="000000"/>
                </a:solidFill>
                <a:effectLst/>
                <a:uLnTx/>
                <a:uFillTx/>
                <a:latin typeface="Gill Sans"/>
                <a:cs typeface="Helvetica"/>
                <a:sym typeface="Helvetica"/>
              </a:rPr>
              <a:t>Ex. </a:t>
            </a:r>
          </a:p>
          <a:p>
            <a:pPr lvl="0" algn="l" defTabSz="457200">
              <a:defRPr/>
            </a:pPr>
            <a:r>
              <a:rPr lang="fr-FR" sz="4000" b="1" dirty="0" err="1">
                <a:cs typeface="Helvetica"/>
                <a:sym typeface="Helvetica"/>
              </a:rPr>
              <a:t>Lengths</a:t>
            </a:r>
            <a:r>
              <a:rPr lang="fr-FR" sz="4000" b="1" dirty="0">
                <a:cs typeface="Helvetica"/>
                <a:sym typeface="Helvetica"/>
              </a:rPr>
              <a:t>:</a:t>
            </a:r>
            <a:r>
              <a:rPr lang="fr-FR" sz="4000" dirty="0">
                <a:cs typeface="Helvetica"/>
                <a:sym typeface="Helvetica"/>
              </a:rPr>
              <a:t> 1’, 2.5’, 5’</a:t>
            </a:r>
          </a:p>
          <a:p>
            <a:pPr lvl="0" algn="l" defTabSz="457200">
              <a:defRPr/>
            </a:pPr>
            <a:r>
              <a:rPr lang="fr-FR" sz="4000" b="1" dirty="0">
                <a:cs typeface="Helvetica"/>
                <a:sym typeface="Helvetica"/>
              </a:rPr>
              <a:t>Population</a:t>
            </a:r>
            <a:r>
              <a:rPr lang="fr-FR" sz="4000" dirty="0">
                <a:cs typeface="Helvetica"/>
                <a:sym typeface="Helvetica"/>
              </a:rPr>
              <a:t>: 1m., 11.75 m., 2.2 m. </a:t>
            </a:r>
          </a:p>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fr-FR" sz="4000" b="0" i="0" u="none" strike="noStrike" kern="0" cap="none" spc="0" normalizeH="0" baseline="0" noProof="0" dirty="0">
              <a:ln>
                <a:noFill/>
              </a:ln>
              <a:solidFill>
                <a:srgbClr val="000000"/>
              </a:solidFill>
              <a:effectLst/>
              <a:uLnTx/>
              <a:uFillTx/>
              <a:latin typeface="Gill Sans"/>
              <a:cs typeface="Helvetica"/>
              <a:sym typeface="Helvetica"/>
            </a:endParaRPr>
          </a:p>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srgbClr val="000000"/>
              </a:solidFill>
              <a:effectLst/>
              <a:uLnTx/>
              <a:uFillTx/>
              <a:latin typeface="Gill Sans"/>
              <a:ea typeface="Helvetica"/>
              <a:cs typeface="Helvetica"/>
              <a:sym typeface="Helvetica"/>
            </a:endParaRPr>
          </a:p>
        </p:txBody>
      </p:sp>
      <p:sp>
        <p:nvSpPr>
          <p:cNvPr id="16" name="TextBox 15">
            <a:extLst>
              <a:ext uri="{FF2B5EF4-FFF2-40B4-BE49-F238E27FC236}">
                <a16:creationId xmlns:a16="http://schemas.microsoft.com/office/drawing/2014/main" id="{F67F3E1F-AC55-C54E-B333-FE5BCCD231D5}"/>
              </a:ext>
            </a:extLst>
          </p:cNvPr>
          <p:cNvSpPr txBox="1"/>
          <p:nvPr/>
        </p:nvSpPr>
        <p:spPr>
          <a:xfrm>
            <a:off x="19075809" y="8271073"/>
            <a:ext cx="7784282"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fr-FR" sz="4000" b="0" i="0" u="none" strike="noStrike" kern="0" cap="none" spc="0" normalizeH="0" baseline="0" noProof="0" dirty="0">
                <a:ln>
                  <a:noFill/>
                </a:ln>
                <a:solidFill>
                  <a:srgbClr val="000000"/>
                </a:solidFill>
                <a:effectLst/>
                <a:uLnTx/>
                <a:uFillTx/>
                <a:latin typeface="Gill Sans"/>
                <a:cs typeface="Helvetica"/>
                <a:sym typeface="Helvetica"/>
              </a:rPr>
              <a:t>(i.e. </a:t>
            </a:r>
            <a:r>
              <a:rPr kumimoji="0" lang="fr-FR" sz="4000" b="0" i="0" u="none" strike="noStrike" kern="0" cap="none" spc="0" normalizeH="0" baseline="0" noProof="0" dirty="0" err="1">
                <a:ln>
                  <a:noFill/>
                </a:ln>
                <a:solidFill>
                  <a:srgbClr val="000000"/>
                </a:solidFill>
                <a:effectLst/>
                <a:uLnTx/>
                <a:uFillTx/>
                <a:latin typeface="Gill Sans"/>
                <a:cs typeface="Helvetica"/>
                <a:sym typeface="Helvetica"/>
              </a:rPr>
              <a:t>continuous</a:t>
            </a:r>
            <a:r>
              <a:rPr kumimoji="0" lang="fr-FR" sz="4000" b="0" i="0" u="none" strike="noStrike" kern="0" cap="none" spc="0" normalizeH="0" baseline="0" noProof="0" dirty="0">
                <a:ln>
                  <a:noFill/>
                </a:ln>
                <a:solidFill>
                  <a:srgbClr val="000000"/>
                </a:solidFill>
                <a:effectLst/>
                <a:uLnTx/>
                <a:uFillTx/>
                <a:latin typeface="Gill Sans"/>
                <a:cs typeface="Helvetica"/>
                <a:sym typeface="Helvetica"/>
              </a:rPr>
              <a:t>)</a:t>
            </a:r>
          </a:p>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srgbClr val="000000"/>
              </a:solidFill>
              <a:effectLst/>
              <a:uLnTx/>
              <a:uFillTx/>
              <a:latin typeface="Gill Sans"/>
              <a:ea typeface="Helvetica"/>
              <a:cs typeface="Helvetica"/>
              <a:sym typeface="Helvetica"/>
            </a:endParaRPr>
          </a:p>
        </p:txBody>
      </p:sp>
    </p:spTree>
    <p:extLst>
      <p:ext uri="{BB962C8B-B14F-4D97-AF65-F5344CB8AC3E}">
        <p14:creationId xmlns:p14="http://schemas.microsoft.com/office/powerpoint/2010/main" val="4135241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28</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6" name="Title 2">
            <a:extLst>
              <a:ext uri="{FF2B5EF4-FFF2-40B4-BE49-F238E27FC236}">
                <a16:creationId xmlns:a16="http://schemas.microsoft.com/office/drawing/2014/main" id="{692B7D2D-52F2-7647-9659-689CD281E15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Attributes</a:t>
            </a:r>
          </a:p>
        </p:txBody>
      </p:sp>
      <p:sp>
        <p:nvSpPr>
          <p:cNvPr id="8" name="Type = structural or mathematical interpretation of the data">
            <a:extLst>
              <a:ext uri="{FF2B5EF4-FFF2-40B4-BE49-F238E27FC236}">
                <a16:creationId xmlns:a16="http://schemas.microsoft.com/office/drawing/2014/main" id="{DDD8A638-8E0A-7049-AAA1-81B0807AC3B2}"/>
              </a:ext>
            </a:extLst>
          </p:cNvPr>
          <p:cNvSpPr/>
          <p:nvPr/>
        </p:nvSpPr>
        <p:spPr>
          <a:xfrm>
            <a:off x="391814" y="3441700"/>
            <a:ext cx="23190201" cy="19492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spAutoFit/>
          </a:bodyPr>
          <a:lstStyle/>
          <a:p>
            <a:pPr algn="l">
              <a:defRPr sz="7200"/>
            </a:pPr>
            <a:r>
              <a:rPr kumimoji="0" lang="en-US" sz="6600" b="0" i="0" u="none" strike="noStrike" kern="0" cap="small" spc="0" normalizeH="0" baseline="0" noProof="0" dirty="0">
                <a:ln>
                  <a:noFill/>
                </a:ln>
                <a:solidFill>
                  <a:srgbClr val="FF4013"/>
                </a:solidFill>
                <a:effectLst/>
                <a:uLnTx/>
                <a:uFillTx/>
                <a:latin typeface="Gill Sans"/>
                <a:sym typeface="Gill Sans"/>
              </a:rPr>
              <a:t>Attribute </a:t>
            </a:r>
            <a:r>
              <a:rPr kumimoji="0" sz="6600" b="0" i="0" u="none" strike="noStrike" kern="0" cap="none" spc="0" normalizeH="0" baseline="0" noProof="0" dirty="0">
                <a:ln>
                  <a:noFill/>
                </a:ln>
                <a:solidFill>
                  <a:srgbClr val="000000"/>
                </a:solidFill>
                <a:effectLst/>
                <a:uLnTx/>
                <a:uFillTx/>
                <a:latin typeface="Gill Sans"/>
                <a:sym typeface="Gill Sans"/>
              </a:rPr>
              <a:t>=</a:t>
            </a:r>
            <a:r>
              <a:rPr kumimoji="0" lang="en-US" sz="6600" b="0" i="0" u="none" strike="noStrike" kern="0" cap="none" spc="0" normalizeH="0" baseline="0" noProof="0" dirty="0">
                <a:ln>
                  <a:noFill/>
                </a:ln>
                <a:solidFill>
                  <a:srgbClr val="000000"/>
                </a:solidFill>
                <a:effectLst/>
                <a:uLnTx/>
                <a:uFillTx/>
                <a:latin typeface="Gill Sans"/>
                <a:sym typeface="Gill Sans"/>
              </a:rPr>
              <a:t> </a:t>
            </a:r>
            <a:r>
              <a:rPr lang="en-US" sz="5400" dirty="0"/>
              <a:t>Specific property that can be measured, observed, or logged</a:t>
            </a:r>
          </a:p>
          <a:p>
            <a:pPr marL="857250" marR="0" lvl="0" indent="-85725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sz="7200"/>
            </a:pPr>
            <a:r>
              <a:rPr kumimoji="0" lang="en-US" sz="5400" b="0" i="0" u="none" strike="noStrike" kern="0" cap="none" spc="0" normalizeH="0" baseline="0" noProof="0" dirty="0">
                <a:ln>
                  <a:noFill/>
                </a:ln>
                <a:solidFill>
                  <a:srgbClr val="000000"/>
                </a:solidFill>
                <a:effectLst/>
                <a:uLnTx/>
                <a:uFillTx/>
                <a:latin typeface="Gill Sans"/>
                <a:sym typeface="Gill Sans"/>
              </a:rPr>
              <a:t>There are different types of attributes</a:t>
            </a:r>
          </a:p>
        </p:txBody>
      </p:sp>
      <p:pic>
        <p:nvPicPr>
          <p:cNvPr id="4" name="Picture 3" descr="Diagram&#10;&#10;Description automatically generated">
            <a:extLst>
              <a:ext uri="{FF2B5EF4-FFF2-40B4-BE49-F238E27FC236}">
                <a16:creationId xmlns:a16="http://schemas.microsoft.com/office/drawing/2014/main" id="{BFA14993-ADCC-F741-BFD6-EB15E592C6D4}"/>
              </a:ext>
            </a:extLst>
          </p:cNvPr>
          <p:cNvPicPr>
            <a:picLocks noChangeAspect="1"/>
          </p:cNvPicPr>
          <p:nvPr/>
        </p:nvPicPr>
        <p:blipFill rotWithShape="1">
          <a:blip r:embed="rId3">
            <a:extLst>
              <a:ext uri="{28A0092B-C50C-407E-A947-70E740481C1C}">
                <a14:useLocalDpi xmlns:a14="http://schemas.microsoft.com/office/drawing/2010/main" val="0"/>
              </a:ext>
            </a:extLst>
          </a:blip>
          <a:srcRect t="14173" b="42469"/>
          <a:stretch/>
        </p:blipFill>
        <p:spPr>
          <a:xfrm>
            <a:off x="2006601" y="6147116"/>
            <a:ext cx="18934104" cy="5206383"/>
          </a:xfrm>
          <a:prstGeom prst="rect">
            <a:avLst/>
          </a:prstGeom>
        </p:spPr>
      </p:pic>
      <p:sp>
        <p:nvSpPr>
          <p:cNvPr id="13" name="TextBox 12">
            <a:extLst>
              <a:ext uri="{FF2B5EF4-FFF2-40B4-BE49-F238E27FC236}">
                <a16:creationId xmlns:a16="http://schemas.microsoft.com/office/drawing/2014/main" id="{287C8E1D-EFE0-424A-998E-95F46842B69F}"/>
              </a:ext>
            </a:extLst>
          </p:cNvPr>
          <p:cNvSpPr txBox="1"/>
          <p:nvPr/>
        </p:nvSpPr>
        <p:spPr>
          <a:xfrm>
            <a:off x="4473641" y="10887174"/>
            <a:ext cx="7246573" cy="31803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fr-FR" sz="4000" b="0" i="0" u="none" strike="noStrike" kern="0" cap="none" spc="0" normalizeH="0" baseline="0" noProof="0" dirty="0">
                <a:ln>
                  <a:noFill/>
                </a:ln>
                <a:solidFill>
                  <a:srgbClr val="000000"/>
                </a:solidFill>
                <a:effectLst/>
                <a:uLnTx/>
                <a:uFillTx/>
                <a:latin typeface="Gill Sans"/>
                <a:cs typeface="Helvetica"/>
                <a:sym typeface="Helvetica"/>
              </a:rPr>
              <a:t>Ex. </a:t>
            </a:r>
          </a:p>
          <a:p>
            <a:pPr marL="0" marR="0" lvl="0" indent="0" algn="l" defTabSz="457200" rtl="0" eaLnBrk="1" fontAlgn="auto" latinLnBrk="0" hangingPunct="0">
              <a:lnSpc>
                <a:spcPct val="100000"/>
              </a:lnSpc>
              <a:spcBef>
                <a:spcPts val="0"/>
              </a:spcBef>
              <a:spcAft>
                <a:spcPts val="0"/>
              </a:spcAft>
              <a:buClrTx/>
              <a:buSzTx/>
              <a:buFontTx/>
              <a:buNone/>
              <a:tabLst/>
              <a:defRPr/>
            </a:pPr>
            <a:r>
              <a:rPr lang="fr-FR" sz="4000" b="1" dirty="0">
                <a:latin typeface="Gill Sans"/>
                <a:cs typeface="Helvetica"/>
                <a:sym typeface="Helvetica"/>
              </a:rPr>
              <a:t>F</a:t>
            </a:r>
            <a:r>
              <a:rPr kumimoji="0" lang="fr-FR" sz="4000" b="1" i="0" u="none" strike="noStrike" kern="0" cap="none" spc="0" normalizeH="0" baseline="0" noProof="0" dirty="0" err="1">
                <a:ln>
                  <a:noFill/>
                </a:ln>
                <a:solidFill>
                  <a:srgbClr val="000000"/>
                </a:solidFill>
                <a:effectLst/>
                <a:uLnTx/>
                <a:uFillTx/>
                <a:latin typeface="Gill Sans"/>
                <a:cs typeface="Helvetica"/>
                <a:sym typeface="Helvetica"/>
              </a:rPr>
              <a:t>ruit</a:t>
            </a:r>
            <a:r>
              <a:rPr kumimoji="0" lang="fr-FR" sz="4000" b="0" i="0" u="none" strike="noStrike" kern="0" cap="none" spc="0" normalizeH="0" baseline="0" noProof="0" dirty="0">
                <a:ln>
                  <a:noFill/>
                </a:ln>
                <a:solidFill>
                  <a:srgbClr val="000000"/>
                </a:solidFill>
                <a:effectLst/>
                <a:uLnTx/>
                <a:uFillTx/>
                <a:latin typeface="Gill Sans"/>
                <a:cs typeface="Helvetica"/>
                <a:sym typeface="Helvetica"/>
              </a:rPr>
              <a:t>: </a:t>
            </a:r>
            <a:r>
              <a:rPr kumimoji="0" lang="fr-FR" sz="4000" b="0" i="0" u="none" strike="noStrike" kern="0" cap="none" spc="0" normalizeH="0" baseline="0" noProof="0" dirty="0" err="1">
                <a:ln>
                  <a:noFill/>
                </a:ln>
                <a:solidFill>
                  <a:srgbClr val="000000"/>
                </a:solidFill>
                <a:effectLst/>
                <a:uLnTx/>
                <a:uFillTx/>
                <a:latin typeface="Gill Sans"/>
                <a:cs typeface="Helvetica"/>
                <a:sym typeface="Helvetica"/>
              </a:rPr>
              <a:t>apple</a:t>
            </a:r>
            <a:r>
              <a:rPr kumimoji="0" lang="fr-FR" sz="4000" b="0" i="0" u="none" strike="noStrike" kern="0" cap="none" spc="0" normalizeH="0" baseline="0" noProof="0" dirty="0">
                <a:ln>
                  <a:noFill/>
                </a:ln>
                <a:solidFill>
                  <a:srgbClr val="000000"/>
                </a:solidFill>
                <a:effectLst/>
                <a:uLnTx/>
                <a:uFillTx/>
                <a:latin typeface="Gill Sans"/>
                <a:cs typeface="Helvetica"/>
                <a:sym typeface="Helvetica"/>
              </a:rPr>
              <a:t>, </a:t>
            </a:r>
            <a:r>
              <a:rPr kumimoji="0" lang="fr-FR" sz="4000" b="0" i="0" u="none" strike="noStrike" kern="0" cap="none" spc="0" normalizeH="0" baseline="0" noProof="0" dirty="0" err="1">
                <a:ln>
                  <a:noFill/>
                </a:ln>
                <a:solidFill>
                  <a:srgbClr val="000000"/>
                </a:solidFill>
                <a:effectLst/>
                <a:uLnTx/>
                <a:uFillTx/>
                <a:latin typeface="Gill Sans"/>
                <a:cs typeface="Helvetica"/>
                <a:sym typeface="Helvetica"/>
              </a:rPr>
              <a:t>pear</a:t>
            </a:r>
            <a:r>
              <a:rPr kumimoji="0" lang="fr-FR" sz="4000" b="0" i="0" u="none" strike="noStrike" kern="0" cap="none" spc="0" normalizeH="0" baseline="0" noProof="0" dirty="0">
                <a:ln>
                  <a:noFill/>
                </a:ln>
                <a:solidFill>
                  <a:srgbClr val="000000"/>
                </a:solidFill>
                <a:effectLst/>
                <a:uLnTx/>
                <a:uFillTx/>
                <a:latin typeface="Gill Sans"/>
                <a:cs typeface="Helvetica"/>
                <a:sym typeface="Helvetica"/>
              </a:rPr>
              <a:t>, </a:t>
            </a:r>
            <a:r>
              <a:rPr kumimoji="0" lang="fr-FR" sz="4000" b="0" i="0" u="none" strike="noStrike" kern="0" cap="none" spc="0" normalizeH="0" baseline="0" noProof="0" dirty="0" err="1">
                <a:ln>
                  <a:noFill/>
                </a:ln>
                <a:solidFill>
                  <a:srgbClr val="000000"/>
                </a:solidFill>
                <a:effectLst/>
                <a:uLnTx/>
                <a:uFillTx/>
                <a:latin typeface="Gill Sans"/>
                <a:cs typeface="Helvetica"/>
                <a:sym typeface="Helvetica"/>
              </a:rPr>
              <a:t>grape</a:t>
            </a:r>
            <a:r>
              <a:rPr lang="fr-FR" sz="4000" dirty="0">
                <a:latin typeface="Gill Sans"/>
                <a:cs typeface="Helvetica"/>
                <a:sym typeface="Helvetica"/>
              </a:rPr>
              <a:t> </a:t>
            </a:r>
          </a:p>
          <a:p>
            <a:pPr marL="0" marR="0" lvl="0" indent="0" algn="l" defTabSz="457200" rtl="0" eaLnBrk="1" fontAlgn="auto" latinLnBrk="0" hangingPunct="0">
              <a:lnSpc>
                <a:spcPct val="100000"/>
              </a:lnSpc>
              <a:spcBef>
                <a:spcPts val="0"/>
              </a:spcBef>
              <a:spcAft>
                <a:spcPts val="0"/>
              </a:spcAft>
              <a:buClrTx/>
              <a:buSzTx/>
              <a:buFontTx/>
              <a:buNone/>
              <a:tabLst/>
              <a:defRPr/>
            </a:pPr>
            <a:r>
              <a:rPr lang="fr-FR" sz="4000" b="1" dirty="0">
                <a:latin typeface="Gill Sans"/>
                <a:cs typeface="Helvetica"/>
                <a:sym typeface="Helvetica"/>
              </a:rPr>
              <a:t>C</a:t>
            </a:r>
            <a:r>
              <a:rPr kumimoji="0" lang="fr-FR" sz="4000" b="1" i="0" u="none" strike="noStrike" kern="0" cap="none" spc="0" normalizeH="0" baseline="0" noProof="0" dirty="0" err="1">
                <a:ln>
                  <a:noFill/>
                </a:ln>
                <a:solidFill>
                  <a:srgbClr val="000000"/>
                </a:solidFill>
                <a:effectLst/>
                <a:uLnTx/>
                <a:uFillTx/>
                <a:latin typeface="Gill Sans"/>
                <a:cs typeface="Helvetica"/>
                <a:sym typeface="Helvetica"/>
              </a:rPr>
              <a:t>olleges</a:t>
            </a:r>
            <a:r>
              <a:rPr lang="fr-FR" sz="4000" dirty="0">
                <a:latin typeface="Gill Sans"/>
                <a:cs typeface="Helvetica"/>
                <a:sym typeface="Helvetica"/>
              </a:rPr>
              <a:t>: </a:t>
            </a:r>
            <a:r>
              <a:rPr kumimoji="0" lang="fr-FR" sz="4000" b="0" i="0" u="none" strike="noStrike" kern="0" cap="none" spc="0" normalizeH="0" baseline="0" noProof="0" dirty="0">
                <a:ln>
                  <a:noFill/>
                </a:ln>
                <a:solidFill>
                  <a:srgbClr val="000000"/>
                </a:solidFill>
                <a:effectLst/>
                <a:uLnTx/>
                <a:uFillTx/>
                <a:latin typeface="Gill Sans"/>
                <a:cs typeface="Helvetica"/>
                <a:sym typeface="Helvetica"/>
              </a:rPr>
              <a:t>CAMD, Khoury, COE</a:t>
            </a:r>
          </a:p>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fr-FR" sz="4000" b="0" i="0" u="none" strike="noStrike" kern="0" cap="none" spc="0" normalizeH="0" baseline="0" noProof="0" dirty="0">
              <a:ln>
                <a:noFill/>
              </a:ln>
              <a:solidFill>
                <a:srgbClr val="000000"/>
              </a:solidFill>
              <a:effectLst/>
              <a:uLnTx/>
              <a:uFillTx/>
              <a:latin typeface="Gill Sans"/>
              <a:cs typeface="Helvetica"/>
              <a:sym typeface="Helvetica"/>
            </a:endParaRPr>
          </a:p>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srgbClr val="000000"/>
              </a:solidFill>
              <a:effectLst/>
              <a:uLnTx/>
              <a:uFillTx/>
              <a:latin typeface="Gill Sans"/>
              <a:ea typeface="Helvetica"/>
              <a:cs typeface="Helvetica"/>
              <a:sym typeface="Helvetica"/>
            </a:endParaRPr>
          </a:p>
        </p:txBody>
      </p:sp>
      <p:sp>
        <p:nvSpPr>
          <p:cNvPr id="14" name="TextBox 13">
            <a:extLst>
              <a:ext uri="{FF2B5EF4-FFF2-40B4-BE49-F238E27FC236}">
                <a16:creationId xmlns:a16="http://schemas.microsoft.com/office/drawing/2014/main" id="{E6616EB0-3DD2-6D43-8028-2620CC1F80FC}"/>
              </a:ext>
            </a:extLst>
          </p:cNvPr>
          <p:cNvSpPr txBox="1"/>
          <p:nvPr/>
        </p:nvSpPr>
        <p:spPr>
          <a:xfrm>
            <a:off x="11986914" y="10887174"/>
            <a:ext cx="6631286" cy="31803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fr-FR" sz="4000" b="0" i="0" u="none" strike="noStrike" kern="0" cap="none" spc="0" normalizeH="0" baseline="0" noProof="0" dirty="0">
                <a:ln>
                  <a:noFill/>
                </a:ln>
                <a:solidFill>
                  <a:srgbClr val="000000"/>
                </a:solidFill>
                <a:effectLst/>
                <a:uLnTx/>
                <a:uFillTx/>
                <a:latin typeface="Gill Sans"/>
                <a:cs typeface="Helvetica"/>
                <a:sym typeface="Helvetica"/>
              </a:rPr>
              <a:t>Ex. </a:t>
            </a:r>
          </a:p>
          <a:p>
            <a:pPr lvl="0" algn="l" defTabSz="457200">
              <a:defRPr/>
            </a:pPr>
            <a:r>
              <a:rPr lang="fr-FR" sz="4000" b="1" dirty="0">
                <a:cs typeface="Helvetica"/>
                <a:sym typeface="Helvetica"/>
              </a:rPr>
              <a:t>Sizes</a:t>
            </a:r>
            <a:r>
              <a:rPr lang="fr-FR" sz="4000" dirty="0">
                <a:cs typeface="Helvetica"/>
                <a:sym typeface="Helvetica"/>
              </a:rPr>
              <a:t>: s, m, l</a:t>
            </a:r>
          </a:p>
          <a:p>
            <a:pPr lvl="0" algn="l" defTabSz="457200">
              <a:defRPr/>
            </a:pPr>
            <a:r>
              <a:rPr lang="fr-FR" sz="4000" b="1" dirty="0" err="1">
                <a:cs typeface="Helvetica"/>
                <a:sym typeface="Helvetica"/>
              </a:rPr>
              <a:t>Months</a:t>
            </a:r>
            <a:r>
              <a:rPr lang="fr-FR" sz="4000" dirty="0">
                <a:cs typeface="Helvetica"/>
                <a:sym typeface="Helvetica"/>
              </a:rPr>
              <a:t>: Jan., </a:t>
            </a:r>
            <a:r>
              <a:rPr lang="fr-FR" sz="4000" dirty="0" err="1">
                <a:cs typeface="Helvetica"/>
                <a:sym typeface="Helvetica"/>
              </a:rPr>
              <a:t>Feb</a:t>
            </a:r>
            <a:r>
              <a:rPr lang="fr-FR" sz="4000" dirty="0">
                <a:cs typeface="Helvetica"/>
                <a:sym typeface="Helvetica"/>
              </a:rPr>
              <a:t>.</a:t>
            </a:r>
            <a:endParaRPr lang="en-US" sz="4000" dirty="0">
              <a:ea typeface="Helvetica"/>
              <a:cs typeface="Helvetica"/>
              <a:sym typeface="Helvetica"/>
            </a:endParaRPr>
          </a:p>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fr-FR" sz="4000" b="0" i="0" u="none" strike="noStrike" kern="0" cap="none" spc="0" normalizeH="0" baseline="0" noProof="0" dirty="0">
              <a:ln>
                <a:noFill/>
              </a:ln>
              <a:solidFill>
                <a:srgbClr val="000000"/>
              </a:solidFill>
              <a:effectLst/>
              <a:uLnTx/>
              <a:uFillTx/>
              <a:latin typeface="Gill Sans"/>
              <a:cs typeface="Helvetica"/>
              <a:sym typeface="Helvetica"/>
            </a:endParaRPr>
          </a:p>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srgbClr val="000000"/>
              </a:solidFill>
              <a:effectLst/>
              <a:uLnTx/>
              <a:uFillTx/>
              <a:latin typeface="Gill Sans"/>
              <a:ea typeface="Helvetica"/>
              <a:cs typeface="Helvetica"/>
              <a:sym typeface="Helvetica"/>
            </a:endParaRPr>
          </a:p>
        </p:txBody>
      </p:sp>
      <p:sp>
        <p:nvSpPr>
          <p:cNvPr id="15" name="TextBox 14">
            <a:extLst>
              <a:ext uri="{FF2B5EF4-FFF2-40B4-BE49-F238E27FC236}">
                <a16:creationId xmlns:a16="http://schemas.microsoft.com/office/drawing/2014/main" id="{2DA5A676-14BA-4A4D-8AE1-2FA3BB2A7765}"/>
              </a:ext>
            </a:extLst>
          </p:cNvPr>
          <p:cNvSpPr txBox="1"/>
          <p:nvPr/>
        </p:nvSpPr>
        <p:spPr>
          <a:xfrm>
            <a:off x="16599718" y="10887174"/>
            <a:ext cx="7784282" cy="31803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fr-FR" sz="4000" b="0" i="0" u="none" strike="noStrike" kern="0" cap="none" spc="0" normalizeH="0" baseline="0" noProof="0" dirty="0">
                <a:ln>
                  <a:noFill/>
                </a:ln>
                <a:solidFill>
                  <a:srgbClr val="000000"/>
                </a:solidFill>
                <a:effectLst/>
                <a:uLnTx/>
                <a:uFillTx/>
                <a:latin typeface="Gill Sans"/>
                <a:cs typeface="Helvetica"/>
                <a:sym typeface="Helvetica"/>
              </a:rPr>
              <a:t>Ex. </a:t>
            </a:r>
          </a:p>
          <a:p>
            <a:pPr lvl="0" algn="l" defTabSz="457200">
              <a:defRPr/>
            </a:pPr>
            <a:r>
              <a:rPr lang="fr-FR" sz="4000" b="1" dirty="0" err="1">
                <a:cs typeface="Helvetica"/>
                <a:sym typeface="Helvetica"/>
              </a:rPr>
              <a:t>Lengths</a:t>
            </a:r>
            <a:r>
              <a:rPr lang="fr-FR" sz="4000" b="1" dirty="0">
                <a:cs typeface="Helvetica"/>
                <a:sym typeface="Helvetica"/>
              </a:rPr>
              <a:t>:</a:t>
            </a:r>
            <a:r>
              <a:rPr lang="fr-FR" sz="4000" dirty="0">
                <a:cs typeface="Helvetica"/>
                <a:sym typeface="Helvetica"/>
              </a:rPr>
              <a:t> 1’, 2.5’, 5’</a:t>
            </a:r>
          </a:p>
          <a:p>
            <a:pPr lvl="0" algn="l" defTabSz="457200">
              <a:defRPr/>
            </a:pPr>
            <a:r>
              <a:rPr lang="fr-FR" sz="4000" b="1" dirty="0">
                <a:cs typeface="Helvetica"/>
                <a:sym typeface="Helvetica"/>
              </a:rPr>
              <a:t>Population</a:t>
            </a:r>
            <a:r>
              <a:rPr lang="fr-FR" sz="4000" dirty="0">
                <a:cs typeface="Helvetica"/>
                <a:sym typeface="Helvetica"/>
              </a:rPr>
              <a:t>: 1m., 11.75 m., 2.2 m. </a:t>
            </a:r>
          </a:p>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fr-FR" sz="4000" b="0" i="0" u="none" strike="noStrike" kern="0" cap="none" spc="0" normalizeH="0" baseline="0" noProof="0" dirty="0">
              <a:ln>
                <a:noFill/>
              </a:ln>
              <a:solidFill>
                <a:srgbClr val="000000"/>
              </a:solidFill>
              <a:effectLst/>
              <a:uLnTx/>
              <a:uFillTx/>
              <a:latin typeface="Gill Sans"/>
              <a:cs typeface="Helvetica"/>
              <a:sym typeface="Helvetica"/>
            </a:endParaRPr>
          </a:p>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srgbClr val="000000"/>
              </a:solidFill>
              <a:effectLst/>
              <a:uLnTx/>
              <a:uFillTx/>
              <a:latin typeface="Gill Sans"/>
              <a:ea typeface="Helvetica"/>
              <a:cs typeface="Helvetica"/>
              <a:sym typeface="Helvetica"/>
            </a:endParaRPr>
          </a:p>
        </p:txBody>
      </p:sp>
      <p:sp>
        <p:nvSpPr>
          <p:cNvPr id="16" name="TextBox 15">
            <a:extLst>
              <a:ext uri="{FF2B5EF4-FFF2-40B4-BE49-F238E27FC236}">
                <a16:creationId xmlns:a16="http://schemas.microsoft.com/office/drawing/2014/main" id="{F67F3E1F-AC55-C54E-B333-FE5BCCD231D5}"/>
              </a:ext>
            </a:extLst>
          </p:cNvPr>
          <p:cNvSpPr txBox="1"/>
          <p:nvPr/>
        </p:nvSpPr>
        <p:spPr>
          <a:xfrm>
            <a:off x="19075809" y="8271073"/>
            <a:ext cx="7784282"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fr-FR" sz="4000" b="0" i="0" u="none" strike="noStrike" kern="0" cap="none" spc="0" normalizeH="0" baseline="0" noProof="0" dirty="0">
                <a:ln>
                  <a:noFill/>
                </a:ln>
                <a:solidFill>
                  <a:srgbClr val="000000"/>
                </a:solidFill>
                <a:effectLst/>
                <a:uLnTx/>
                <a:uFillTx/>
                <a:latin typeface="Gill Sans"/>
                <a:cs typeface="Helvetica"/>
                <a:sym typeface="Helvetica"/>
              </a:rPr>
              <a:t>(i.e. </a:t>
            </a:r>
            <a:r>
              <a:rPr kumimoji="0" lang="fr-FR" sz="4000" b="0" i="0" u="none" strike="noStrike" kern="0" cap="none" spc="0" normalizeH="0" baseline="0" noProof="0" dirty="0" err="1">
                <a:ln>
                  <a:noFill/>
                </a:ln>
                <a:solidFill>
                  <a:srgbClr val="000000"/>
                </a:solidFill>
                <a:effectLst/>
                <a:uLnTx/>
                <a:uFillTx/>
                <a:latin typeface="Gill Sans"/>
                <a:cs typeface="Helvetica"/>
                <a:sym typeface="Helvetica"/>
              </a:rPr>
              <a:t>continuous</a:t>
            </a:r>
            <a:r>
              <a:rPr kumimoji="0" lang="fr-FR" sz="4000" b="0" i="0" u="none" strike="noStrike" kern="0" cap="none" spc="0" normalizeH="0" baseline="0" noProof="0" dirty="0">
                <a:ln>
                  <a:noFill/>
                </a:ln>
                <a:solidFill>
                  <a:srgbClr val="000000"/>
                </a:solidFill>
                <a:effectLst/>
                <a:uLnTx/>
                <a:uFillTx/>
                <a:latin typeface="Gill Sans"/>
                <a:cs typeface="Helvetica"/>
                <a:sym typeface="Helvetica"/>
              </a:rPr>
              <a:t>)</a:t>
            </a:r>
          </a:p>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srgbClr val="000000"/>
              </a:solidFill>
              <a:effectLst/>
              <a:uLnTx/>
              <a:uFillTx/>
              <a:latin typeface="Gill Sans"/>
              <a:ea typeface="Helvetica"/>
              <a:cs typeface="Helvetica"/>
              <a:sym typeface="Helvetica"/>
            </a:endParaRPr>
          </a:p>
        </p:txBody>
      </p:sp>
      <p:sp>
        <p:nvSpPr>
          <p:cNvPr id="10" name="Frame 9">
            <a:extLst>
              <a:ext uri="{FF2B5EF4-FFF2-40B4-BE49-F238E27FC236}">
                <a16:creationId xmlns:a16="http://schemas.microsoft.com/office/drawing/2014/main" id="{A8B3C779-AB12-CE4F-9B09-D6F0946C6900}"/>
              </a:ext>
            </a:extLst>
          </p:cNvPr>
          <p:cNvSpPr/>
          <p:nvPr/>
        </p:nvSpPr>
        <p:spPr>
          <a:xfrm>
            <a:off x="4130566" y="6952593"/>
            <a:ext cx="12469152" cy="6194534"/>
          </a:xfrm>
          <a:prstGeom prst="frame">
            <a:avLst>
              <a:gd name="adj1" fmla="val 5218"/>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1898636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29</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6" name="Title 2">
            <a:extLst>
              <a:ext uri="{FF2B5EF4-FFF2-40B4-BE49-F238E27FC236}">
                <a16:creationId xmlns:a16="http://schemas.microsoft.com/office/drawing/2014/main" id="{692B7D2D-52F2-7647-9659-689CD281E15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Attributes</a:t>
            </a:r>
          </a:p>
        </p:txBody>
      </p:sp>
      <p:sp>
        <p:nvSpPr>
          <p:cNvPr id="8" name="Type = structural or mathematical interpretation of the data">
            <a:extLst>
              <a:ext uri="{FF2B5EF4-FFF2-40B4-BE49-F238E27FC236}">
                <a16:creationId xmlns:a16="http://schemas.microsoft.com/office/drawing/2014/main" id="{DDD8A638-8E0A-7049-AAA1-81B0807AC3B2}"/>
              </a:ext>
            </a:extLst>
          </p:cNvPr>
          <p:cNvSpPr/>
          <p:nvPr/>
        </p:nvSpPr>
        <p:spPr>
          <a:xfrm>
            <a:off x="391814" y="3441700"/>
            <a:ext cx="23725486" cy="19492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algn="l">
              <a:defRPr sz="7200"/>
            </a:pPr>
            <a:r>
              <a:rPr kumimoji="0" lang="en-US" sz="6600" b="0" i="0" u="none" strike="noStrike" kern="0" cap="small" spc="0" normalizeH="0" baseline="0" noProof="0" dirty="0">
                <a:ln>
                  <a:noFill/>
                </a:ln>
                <a:solidFill>
                  <a:srgbClr val="FF4013"/>
                </a:solidFill>
                <a:effectLst/>
                <a:uLnTx/>
                <a:uFillTx/>
                <a:latin typeface="Gill Sans"/>
                <a:sym typeface="Gill Sans"/>
              </a:rPr>
              <a:t>Attribute </a:t>
            </a:r>
            <a:r>
              <a:rPr kumimoji="0" sz="6600" b="0" i="0" u="none" strike="noStrike" kern="0" cap="none" spc="0" normalizeH="0" baseline="0" noProof="0" dirty="0">
                <a:ln>
                  <a:noFill/>
                </a:ln>
                <a:solidFill>
                  <a:srgbClr val="000000"/>
                </a:solidFill>
                <a:effectLst/>
                <a:uLnTx/>
                <a:uFillTx/>
                <a:latin typeface="Gill Sans"/>
                <a:sym typeface="Gill Sans"/>
              </a:rPr>
              <a:t>=</a:t>
            </a:r>
            <a:r>
              <a:rPr kumimoji="0" lang="en-US" sz="6600" b="0" i="0" u="none" strike="noStrike" kern="0" cap="none" spc="0" normalizeH="0" baseline="0" noProof="0" dirty="0">
                <a:ln>
                  <a:noFill/>
                </a:ln>
                <a:solidFill>
                  <a:srgbClr val="000000"/>
                </a:solidFill>
                <a:effectLst/>
                <a:uLnTx/>
                <a:uFillTx/>
                <a:latin typeface="Gill Sans"/>
                <a:sym typeface="Gill Sans"/>
              </a:rPr>
              <a:t> </a:t>
            </a:r>
            <a:r>
              <a:rPr lang="en-US" sz="5400" dirty="0"/>
              <a:t>Specific property that can be measured, observed, or logged</a:t>
            </a:r>
          </a:p>
          <a:p>
            <a:pPr marL="857250" lvl="0" indent="-857250" algn="l">
              <a:buFont typeface="Arial" panose="020B0604020202020204" pitchFamily="34" charset="0"/>
              <a:buChar char="•"/>
              <a:defRPr sz="7200"/>
            </a:pPr>
            <a:r>
              <a:rPr lang="en-US" sz="6600" cap="small" dirty="0">
                <a:solidFill>
                  <a:srgbClr val="FF4013"/>
                </a:solidFill>
              </a:rPr>
              <a:t>levels</a:t>
            </a:r>
            <a:r>
              <a:rPr lang="en-US" sz="5400" cap="small" dirty="0">
                <a:solidFill>
                  <a:srgbClr val="FF4013"/>
                </a:solidFill>
              </a:rPr>
              <a:t> </a:t>
            </a:r>
            <a:r>
              <a:rPr lang="en-US" sz="5400" dirty="0">
                <a:latin typeface="Gill Sans"/>
              </a:rPr>
              <a:t>are the different groups in </a:t>
            </a:r>
            <a:r>
              <a:rPr lang="en-US" sz="6600" cap="small" dirty="0">
                <a:solidFill>
                  <a:srgbClr val="FF4013"/>
                </a:solidFill>
              </a:rPr>
              <a:t>categorical</a:t>
            </a:r>
            <a:r>
              <a:rPr lang="en-US" sz="5400" dirty="0">
                <a:latin typeface="Gill Sans"/>
              </a:rPr>
              <a:t> and </a:t>
            </a:r>
            <a:r>
              <a:rPr lang="en-US" sz="6600" cap="small" dirty="0">
                <a:solidFill>
                  <a:srgbClr val="FF4013"/>
                </a:solidFill>
              </a:rPr>
              <a:t>ordinal</a:t>
            </a:r>
            <a:r>
              <a:rPr lang="en-US" sz="5400" dirty="0">
                <a:latin typeface="Gill Sans"/>
              </a:rPr>
              <a:t> attributes</a:t>
            </a:r>
            <a:endParaRPr kumimoji="0" lang="en-US" sz="5400" b="0" i="0" u="none" strike="noStrike" kern="0" cap="none" spc="0" normalizeH="0" baseline="0" noProof="0" dirty="0">
              <a:ln>
                <a:noFill/>
              </a:ln>
              <a:solidFill>
                <a:srgbClr val="000000"/>
              </a:solidFill>
              <a:effectLst/>
              <a:uLnTx/>
              <a:uFillTx/>
              <a:latin typeface="Gill Sans"/>
              <a:sym typeface="Gill Sans"/>
            </a:endParaRPr>
          </a:p>
        </p:txBody>
      </p:sp>
      <p:sp>
        <p:nvSpPr>
          <p:cNvPr id="12" name="TextBox 11">
            <a:extLst>
              <a:ext uri="{FF2B5EF4-FFF2-40B4-BE49-F238E27FC236}">
                <a16:creationId xmlns:a16="http://schemas.microsoft.com/office/drawing/2014/main" id="{1BE88DEC-023E-D745-BBCA-3BCF6E821C9A}"/>
              </a:ext>
            </a:extLst>
          </p:cNvPr>
          <p:cNvSpPr txBox="1"/>
          <p:nvPr/>
        </p:nvSpPr>
        <p:spPr>
          <a:xfrm>
            <a:off x="266700" y="13002280"/>
            <a:ext cx="14441213"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dirty="0">
                <a:hlinkClick r:id="rId3"/>
              </a:rPr>
              <a:t>https://data.cityofnewyork.us/Environment/2018-Squirrel-Census-Fur-Color-Map/fak5-wcft</a:t>
            </a:r>
            <a:r>
              <a:rPr lang="en-US" sz="2800" dirty="0"/>
              <a:t> </a:t>
            </a:r>
          </a:p>
        </p:txBody>
      </p:sp>
      <p:pic>
        <p:nvPicPr>
          <p:cNvPr id="5" name="Picture 4" descr="Graphical user interface, table, Excel&#10;&#10;Description automatically generated">
            <a:extLst>
              <a:ext uri="{FF2B5EF4-FFF2-40B4-BE49-F238E27FC236}">
                <a16:creationId xmlns:a16="http://schemas.microsoft.com/office/drawing/2014/main" id="{27D7915B-FC6B-AD49-9638-AC27F22EF7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6414" y="5503476"/>
            <a:ext cx="21511172" cy="5643145"/>
          </a:xfrm>
          <a:prstGeom prst="rect">
            <a:avLst/>
          </a:prstGeom>
        </p:spPr>
      </p:pic>
      <p:sp>
        <p:nvSpPr>
          <p:cNvPr id="17" name="TextBox 16">
            <a:extLst>
              <a:ext uri="{FF2B5EF4-FFF2-40B4-BE49-F238E27FC236}">
                <a16:creationId xmlns:a16="http://schemas.microsoft.com/office/drawing/2014/main" id="{A691899E-890B-D64E-BED1-DFE250039E12}"/>
              </a:ext>
            </a:extLst>
          </p:cNvPr>
          <p:cNvSpPr txBox="1"/>
          <p:nvPr/>
        </p:nvSpPr>
        <p:spPr>
          <a:xfrm rot="2201310">
            <a:off x="4460367" y="11091470"/>
            <a:ext cx="1535822"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solidFill>
                  <a:srgbClr val="002060"/>
                </a:solidFill>
              </a:rPr>
              <a:t>AM, </a:t>
            </a:r>
          </a:p>
          <a:p>
            <a:pPr algn="l"/>
            <a:r>
              <a:rPr lang="en-US" sz="4000" b="1" dirty="0">
                <a:solidFill>
                  <a:srgbClr val="002060"/>
                </a:solidFill>
              </a:rPr>
              <a:t>PM</a:t>
            </a:r>
          </a:p>
        </p:txBody>
      </p:sp>
      <p:sp>
        <p:nvSpPr>
          <p:cNvPr id="18" name="TextBox 17">
            <a:extLst>
              <a:ext uri="{FF2B5EF4-FFF2-40B4-BE49-F238E27FC236}">
                <a16:creationId xmlns:a16="http://schemas.microsoft.com/office/drawing/2014/main" id="{E093C149-BFA2-FE44-9520-AA4B7B524177}"/>
              </a:ext>
            </a:extLst>
          </p:cNvPr>
          <p:cNvSpPr txBox="1"/>
          <p:nvPr/>
        </p:nvSpPr>
        <p:spPr>
          <a:xfrm rot="2183586">
            <a:off x="7788829" y="11260236"/>
            <a:ext cx="2487009"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solidFill>
                  <a:srgbClr val="002060"/>
                </a:solidFill>
              </a:rPr>
              <a:t>Adult, </a:t>
            </a:r>
          </a:p>
          <a:p>
            <a:pPr algn="l"/>
            <a:r>
              <a:rPr lang="en-US" sz="4000" b="1" dirty="0">
                <a:solidFill>
                  <a:srgbClr val="002060"/>
                </a:solidFill>
              </a:rPr>
              <a:t>Juvenile</a:t>
            </a:r>
          </a:p>
        </p:txBody>
      </p:sp>
      <p:sp>
        <p:nvSpPr>
          <p:cNvPr id="19" name="TextBox 18">
            <a:extLst>
              <a:ext uri="{FF2B5EF4-FFF2-40B4-BE49-F238E27FC236}">
                <a16:creationId xmlns:a16="http://schemas.microsoft.com/office/drawing/2014/main" id="{A9CB89BE-90B1-5047-AC7B-E9403AF70707}"/>
              </a:ext>
            </a:extLst>
          </p:cNvPr>
          <p:cNvSpPr txBox="1"/>
          <p:nvPr/>
        </p:nvSpPr>
        <p:spPr>
          <a:xfrm rot="2218595">
            <a:off x="9509803" y="11256282"/>
            <a:ext cx="3033547"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solidFill>
                  <a:srgbClr val="002060"/>
                </a:solidFill>
              </a:rPr>
              <a:t>Gray, </a:t>
            </a:r>
          </a:p>
          <a:p>
            <a:pPr algn="l"/>
            <a:r>
              <a:rPr lang="en-US" sz="4000" b="1" dirty="0">
                <a:solidFill>
                  <a:srgbClr val="002060"/>
                </a:solidFill>
              </a:rPr>
              <a:t>Cinnamon</a:t>
            </a:r>
          </a:p>
        </p:txBody>
      </p:sp>
      <p:sp>
        <p:nvSpPr>
          <p:cNvPr id="20" name="TextBox 19">
            <a:extLst>
              <a:ext uri="{FF2B5EF4-FFF2-40B4-BE49-F238E27FC236}">
                <a16:creationId xmlns:a16="http://schemas.microsoft.com/office/drawing/2014/main" id="{521E4969-7325-7D49-8A2C-A766EB581317}"/>
              </a:ext>
            </a:extLst>
          </p:cNvPr>
          <p:cNvSpPr txBox="1"/>
          <p:nvPr/>
        </p:nvSpPr>
        <p:spPr>
          <a:xfrm rot="2211291">
            <a:off x="11197708" y="11091471"/>
            <a:ext cx="3033547"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solidFill>
                  <a:srgbClr val="002060"/>
                </a:solidFill>
              </a:rPr>
              <a:t>Cinnamon, </a:t>
            </a:r>
          </a:p>
          <a:p>
            <a:pPr algn="l"/>
            <a:r>
              <a:rPr lang="en-US" sz="4000" b="1" dirty="0">
                <a:solidFill>
                  <a:srgbClr val="002060"/>
                </a:solidFill>
              </a:rPr>
              <a:t>White</a:t>
            </a:r>
          </a:p>
        </p:txBody>
      </p:sp>
      <p:sp>
        <p:nvSpPr>
          <p:cNvPr id="21" name="TextBox 20">
            <a:extLst>
              <a:ext uri="{FF2B5EF4-FFF2-40B4-BE49-F238E27FC236}">
                <a16:creationId xmlns:a16="http://schemas.microsoft.com/office/drawing/2014/main" id="{E0E5F8ED-E1C6-8643-89CD-F1F90C137066}"/>
              </a:ext>
            </a:extLst>
          </p:cNvPr>
          <p:cNvSpPr txBox="1"/>
          <p:nvPr/>
        </p:nvSpPr>
        <p:spPr>
          <a:xfrm rot="2211291">
            <a:off x="13443088" y="11787362"/>
            <a:ext cx="4715669"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solidFill>
                  <a:srgbClr val="002060"/>
                </a:solidFill>
              </a:rPr>
              <a:t>Above Ground, </a:t>
            </a:r>
          </a:p>
          <a:p>
            <a:pPr algn="l"/>
            <a:r>
              <a:rPr lang="en-US" sz="4000" b="1" dirty="0">
                <a:solidFill>
                  <a:srgbClr val="002060"/>
                </a:solidFill>
              </a:rPr>
              <a:t>Ground Plane</a:t>
            </a:r>
          </a:p>
        </p:txBody>
      </p:sp>
    </p:spTree>
    <p:extLst>
      <p:ext uri="{BB962C8B-B14F-4D97-AF65-F5344CB8AC3E}">
        <p14:creationId xmlns:p14="http://schemas.microsoft.com/office/powerpoint/2010/main" val="17014788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Today</a:t>
            </a:r>
          </a:p>
        </p:txBody>
      </p:sp>
      <p:sp>
        <p:nvSpPr>
          <p:cNvPr id="5" name="Text Placeholder 3">
            <a:extLst>
              <a:ext uri="{FF2B5EF4-FFF2-40B4-BE49-F238E27FC236}">
                <a16:creationId xmlns:a16="http://schemas.microsoft.com/office/drawing/2014/main" id="{DF6EE017-5325-9847-AB6F-999D255611B8}"/>
              </a:ext>
            </a:extLst>
          </p:cNvPr>
          <p:cNvSpPr txBox="1">
            <a:spLocks/>
          </p:cNvSpPr>
          <p:nvPr/>
        </p:nvSpPr>
        <p:spPr>
          <a:xfrm>
            <a:off x="1739900" y="3898900"/>
            <a:ext cx="20904200" cy="8547100"/>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hangingPunct="1"/>
            <a:r>
              <a:rPr lang="en-US" dirty="0"/>
              <a:t>Visualization building blocks </a:t>
            </a:r>
          </a:p>
          <a:p>
            <a:pPr hangingPunct="1"/>
            <a:r>
              <a:rPr lang="en-US" dirty="0"/>
              <a:t>Data Abstraction</a:t>
            </a:r>
          </a:p>
          <a:p>
            <a:pPr hangingPunct="1"/>
            <a:r>
              <a:rPr lang="en-US" dirty="0"/>
              <a:t>HTML &amp; CSS</a:t>
            </a:r>
          </a:p>
        </p:txBody>
      </p:sp>
    </p:spTree>
    <p:extLst>
      <p:ext uri="{BB962C8B-B14F-4D97-AF65-F5344CB8AC3E}">
        <p14:creationId xmlns:p14="http://schemas.microsoft.com/office/powerpoint/2010/main" val="833017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30</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6" name="Title 2">
            <a:extLst>
              <a:ext uri="{FF2B5EF4-FFF2-40B4-BE49-F238E27FC236}">
                <a16:creationId xmlns:a16="http://schemas.microsoft.com/office/drawing/2014/main" id="{692B7D2D-52F2-7647-9659-689CD281E15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Attributes</a:t>
            </a:r>
          </a:p>
        </p:txBody>
      </p:sp>
      <p:sp>
        <p:nvSpPr>
          <p:cNvPr id="8" name="Type = structural or mathematical interpretation of the data">
            <a:extLst>
              <a:ext uri="{FF2B5EF4-FFF2-40B4-BE49-F238E27FC236}">
                <a16:creationId xmlns:a16="http://schemas.microsoft.com/office/drawing/2014/main" id="{DDD8A638-8E0A-7049-AAA1-81B0807AC3B2}"/>
              </a:ext>
            </a:extLst>
          </p:cNvPr>
          <p:cNvSpPr/>
          <p:nvPr/>
        </p:nvSpPr>
        <p:spPr>
          <a:xfrm>
            <a:off x="391814" y="3441700"/>
            <a:ext cx="23190201" cy="19492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spAutoFit/>
          </a:bodyPr>
          <a:lstStyle/>
          <a:p>
            <a:pPr algn="l">
              <a:defRPr sz="7200"/>
            </a:pPr>
            <a:r>
              <a:rPr kumimoji="0" lang="en-US" sz="6600" b="0" i="0" u="none" strike="noStrike" kern="0" cap="small" spc="0" normalizeH="0" baseline="0" noProof="0" dirty="0">
                <a:ln>
                  <a:noFill/>
                </a:ln>
                <a:solidFill>
                  <a:srgbClr val="FF4013"/>
                </a:solidFill>
                <a:effectLst/>
                <a:uLnTx/>
                <a:uFillTx/>
                <a:latin typeface="Gill Sans"/>
                <a:sym typeface="Gill Sans"/>
              </a:rPr>
              <a:t>Attribute </a:t>
            </a:r>
            <a:r>
              <a:rPr kumimoji="0" sz="6600" b="0" i="0" u="none" strike="noStrike" kern="0" cap="none" spc="0" normalizeH="0" baseline="0" noProof="0" dirty="0">
                <a:ln>
                  <a:noFill/>
                </a:ln>
                <a:solidFill>
                  <a:srgbClr val="000000"/>
                </a:solidFill>
                <a:effectLst/>
                <a:uLnTx/>
                <a:uFillTx/>
                <a:latin typeface="Gill Sans"/>
                <a:sym typeface="Gill Sans"/>
              </a:rPr>
              <a:t>=</a:t>
            </a:r>
            <a:r>
              <a:rPr kumimoji="0" lang="en-US" sz="6600" b="0" i="0" u="none" strike="noStrike" kern="0" cap="none" spc="0" normalizeH="0" baseline="0" noProof="0" dirty="0">
                <a:ln>
                  <a:noFill/>
                </a:ln>
                <a:solidFill>
                  <a:srgbClr val="000000"/>
                </a:solidFill>
                <a:effectLst/>
                <a:uLnTx/>
                <a:uFillTx/>
                <a:latin typeface="Gill Sans"/>
                <a:sym typeface="Gill Sans"/>
              </a:rPr>
              <a:t> </a:t>
            </a:r>
            <a:r>
              <a:rPr lang="en-US" sz="5400" dirty="0"/>
              <a:t>Specific property that can be measured, observed, or logged</a:t>
            </a:r>
          </a:p>
          <a:p>
            <a:pPr marL="857250" marR="0" lvl="0" indent="-85725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sz="7200"/>
            </a:pPr>
            <a:r>
              <a:rPr kumimoji="0" lang="en-US" sz="5400" b="0" i="0" u="none" strike="noStrike" kern="0" cap="none" spc="0" normalizeH="0" baseline="0" noProof="0" dirty="0">
                <a:ln>
                  <a:noFill/>
                </a:ln>
                <a:solidFill>
                  <a:srgbClr val="000000"/>
                </a:solidFill>
                <a:effectLst/>
                <a:uLnTx/>
                <a:uFillTx/>
                <a:latin typeface="Gill Sans"/>
                <a:sym typeface="Gill Sans"/>
              </a:rPr>
              <a:t>There are different types of attributes</a:t>
            </a:r>
          </a:p>
        </p:txBody>
      </p:sp>
      <p:pic>
        <p:nvPicPr>
          <p:cNvPr id="4" name="Picture 3" descr="Diagram&#10;&#10;Description automatically generated">
            <a:extLst>
              <a:ext uri="{FF2B5EF4-FFF2-40B4-BE49-F238E27FC236}">
                <a16:creationId xmlns:a16="http://schemas.microsoft.com/office/drawing/2014/main" id="{BFA14993-ADCC-F741-BFD6-EB15E592C6D4}"/>
              </a:ext>
            </a:extLst>
          </p:cNvPr>
          <p:cNvPicPr>
            <a:picLocks noChangeAspect="1"/>
          </p:cNvPicPr>
          <p:nvPr/>
        </p:nvPicPr>
        <p:blipFill rotWithShape="1">
          <a:blip r:embed="rId3">
            <a:extLst>
              <a:ext uri="{28A0092B-C50C-407E-A947-70E740481C1C}">
                <a14:useLocalDpi xmlns:a14="http://schemas.microsoft.com/office/drawing/2010/main" val="0"/>
              </a:ext>
            </a:extLst>
          </a:blip>
          <a:srcRect t="14173" b="42469"/>
          <a:stretch/>
        </p:blipFill>
        <p:spPr>
          <a:xfrm>
            <a:off x="2006601" y="6147116"/>
            <a:ext cx="18934104" cy="5206383"/>
          </a:xfrm>
          <a:prstGeom prst="rect">
            <a:avLst/>
          </a:prstGeom>
        </p:spPr>
      </p:pic>
      <p:sp>
        <p:nvSpPr>
          <p:cNvPr id="13" name="TextBox 12">
            <a:extLst>
              <a:ext uri="{FF2B5EF4-FFF2-40B4-BE49-F238E27FC236}">
                <a16:creationId xmlns:a16="http://schemas.microsoft.com/office/drawing/2014/main" id="{287C8E1D-EFE0-424A-998E-95F46842B69F}"/>
              </a:ext>
            </a:extLst>
          </p:cNvPr>
          <p:cNvSpPr txBox="1"/>
          <p:nvPr/>
        </p:nvSpPr>
        <p:spPr>
          <a:xfrm>
            <a:off x="4473641" y="10887174"/>
            <a:ext cx="7246573" cy="31803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fr-FR" sz="4000" b="0" i="0" u="none" strike="noStrike" kern="0" cap="none" spc="0" normalizeH="0" baseline="0" noProof="0" dirty="0">
                <a:ln>
                  <a:noFill/>
                </a:ln>
                <a:solidFill>
                  <a:srgbClr val="000000"/>
                </a:solidFill>
                <a:effectLst/>
                <a:uLnTx/>
                <a:uFillTx/>
                <a:latin typeface="Gill Sans"/>
                <a:cs typeface="Helvetica"/>
                <a:sym typeface="Helvetica"/>
              </a:rPr>
              <a:t>Ex. </a:t>
            </a:r>
          </a:p>
          <a:p>
            <a:pPr marL="0" marR="0" lvl="0" indent="0" algn="l" defTabSz="457200" rtl="0" eaLnBrk="1" fontAlgn="auto" latinLnBrk="0" hangingPunct="0">
              <a:lnSpc>
                <a:spcPct val="100000"/>
              </a:lnSpc>
              <a:spcBef>
                <a:spcPts val="0"/>
              </a:spcBef>
              <a:spcAft>
                <a:spcPts val="0"/>
              </a:spcAft>
              <a:buClrTx/>
              <a:buSzTx/>
              <a:buFontTx/>
              <a:buNone/>
              <a:tabLst/>
              <a:defRPr/>
            </a:pPr>
            <a:r>
              <a:rPr lang="fr-FR" sz="4000" b="1" dirty="0">
                <a:latin typeface="Gill Sans"/>
                <a:cs typeface="Helvetica"/>
                <a:sym typeface="Helvetica"/>
              </a:rPr>
              <a:t>F</a:t>
            </a:r>
            <a:r>
              <a:rPr kumimoji="0" lang="fr-FR" sz="4000" b="1" i="0" u="none" strike="noStrike" kern="0" cap="none" spc="0" normalizeH="0" baseline="0" noProof="0" dirty="0" err="1">
                <a:ln>
                  <a:noFill/>
                </a:ln>
                <a:solidFill>
                  <a:srgbClr val="000000"/>
                </a:solidFill>
                <a:effectLst/>
                <a:uLnTx/>
                <a:uFillTx/>
                <a:latin typeface="Gill Sans"/>
                <a:cs typeface="Helvetica"/>
                <a:sym typeface="Helvetica"/>
              </a:rPr>
              <a:t>ruit</a:t>
            </a:r>
            <a:r>
              <a:rPr kumimoji="0" lang="fr-FR" sz="4000" b="0" i="0" u="none" strike="noStrike" kern="0" cap="none" spc="0" normalizeH="0" baseline="0" noProof="0" dirty="0">
                <a:ln>
                  <a:noFill/>
                </a:ln>
                <a:solidFill>
                  <a:srgbClr val="000000"/>
                </a:solidFill>
                <a:effectLst/>
                <a:uLnTx/>
                <a:uFillTx/>
                <a:latin typeface="Gill Sans"/>
                <a:cs typeface="Helvetica"/>
                <a:sym typeface="Helvetica"/>
              </a:rPr>
              <a:t>: </a:t>
            </a:r>
            <a:r>
              <a:rPr kumimoji="0" lang="fr-FR" sz="4000" b="0" i="0" u="none" strike="noStrike" kern="0" cap="none" spc="0" normalizeH="0" baseline="0" noProof="0" dirty="0" err="1">
                <a:ln>
                  <a:noFill/>
                </a:ln>
                <a:solidFill>
                  <a:srgbClr val="000000"/>
                </a:solidFill>
                <a:effectLst/>
                <a:uLnTx/>
                <a:uFillTx/>
                <a:latin typeface="Gill Sans"/>
                <a:cs typeface="Helvetica"/>
                <a:sym typeface="Helvetica"/>
              </a:rPr>
              <a:t>apple</a:t>
            </a:r>
            <a:r>
              <a:rPr kumimoji="0" lang="fr-FR" sz="4000" b="0" i="0" u="none" strike="noStrike" kern="0" cap="none" spc="0" normalizeH="0" baseline="0" noProof="0" dirty="0">
                <a:ln>
                  <a:noFill/>
                </a:ln>
                <a:solidFill>
                  <a:srgbClr val="000000"/>
                </a:solidFill>
                <a:effectLst/>
                <a:uLnTx/>
                <a:uFillTx/>
                <a:latin typeface="Gill Sans"/>
                <a:cs typeface="Helvetica"/>
                <a:sym typeface="Helvetica"/>
              </a:rPr>
              <a:t>, </a:t>
            </a:r>
            <a:r>
              <a:rPr kumimoji="0" lang="fr-FR" sz="4000" b="0" i="0" u="none" strike="noStrike" kern="0" cap="none" spc="0" normalizeH="0" baseline="0" noProof="0" dirty="0" err="1">
                <a:ln>
                  <a:noFill/>
                </a:ln>
                <a:solidFill>
                  <a:srgbClr val="000000"/>
                </a:solidFill>
                <a:effectLst/>
                <a:uLnTx/>
                <a:uFillTx/>
                <a:latin typeface="Gill Sans"/>
                <a:cs typeface="Helvetica"/>
                <a:sym typeface="Helvetica"/>
              </a:rPr>
              <a:t>pear</a:t>
            </a:r>
            <a:r>
              <a:rPr kumimoji="0" lang="fr-FR" sz="4000" b="0" i="0" u="none" strike="noStrike" kern="0" cap="none" spc="0" normalizeH="0" baseline="0" noProof="0" dirty="0">
                <a:ln>
                  <a:noFill/>
                </a:ln>
                <a:solidFill>
                  <a:srgbClr val="000000"/>
                </a:solidFill>
                <a:effectLst/>
                <a:uLnTx/>
                <a:uFillTx/>
                <a:latin typeface="Gill Sans"/>
                <a:cs typeface="Helvetica"/>
                <a:sym typeface="Helvetica"/>
              </a:rPr>
              <a:t>, </a:t>
            </a:r>
            <a:r>
              <a:rPr kumimoji="0" lang="fr-FR" sz="4000" b="0" i="0" u="none" strike="noStrike" kern="0" cap="none" spc="0" normalizeH="0" baseline="0" noProof="0" dirty="0" err="1">
                <a:ln>
                  <a:noFill/>
                </a:ln>
                <a:solidFill>
                  <a:srgbClr val="000000"/>
                </a:solidFill>
                <a:effectLst/>
                <a:uLnTx/>
                <a:uFillTx/>
                <a:latin typeface="Gill Sans"/>
                <a:cs typeface="Helvetica"/>
                <a:sym typeface="Helvetica"/>
              </a:rPr>
              <a:t>grape</a:t>
            </a:r>
            <a:r>
              <a:rPr lang="fr-FR" sz="4000" dirty="0">
                <a:latin typeface="Gill Sans"/>
                <a:cs typeface="Helvetica"/>
                <a:sym typeface="Helvetica"/>
              </a:rPr>
              <a:t> </a:t>
            </a:r>
          </a:p>
          <a:p>
            <a:pPr marL="0" marR="0" lvl="0" indent="0" algn="l" defTabSz="457200" rtl="0" eaLnBrk="1" fontAlgn="auto" latinLnBrk="0" hangingPunct="0">
              <a:lnSpc>
                <a:spcPct val="100000"/>
              </a:lnSpc>
              <a:spcBef>
                <a:spcPts val="0"/>
              </a:spcBef>
              <a:spcAft>
                <a:spcPts val="0"/>
              </a:spcAft>
              <a:buClrTx/>
              <a:buSzTx/>
              <a:buFontTx/>
              <a:buNone/>
              <a:tabLst/>
              <a:defRPr/>
            </a:pPr>
            <a:r>
              <a:rPr lang="fr-FR" sz="4000" b="1" dirty="0">
                <a:latin typeface="Gill Sans"/>
                <a:cs typeface="Helvetica"/>
                <a:sym typeface="Helvetica"/>
              </a:rPr>
              <a:t>C</a:t>
            </a:r>
            <a:r>
              <a:rPr kumimoji="0" lang="fr-FR" sz="4000" b="1" i="0" u="none" strike="noStrike" kern="0" cap="none" spc="0" normalizeH="0" baseline="0" noProof="0" dirty="0" err="1">
                <a:ln>
                  <a:noFill/>
                </a:ln>
                <a:solidFill>
                  <a:srgbClr val="000000"/>
                </a:solidFill>
                <a:effectLst/>
                <a:uLnTx/>
                <a:uFillTx/>
                <a:latin typeface="Gill Sans"/>
                <a:cs typeface="Helvetica"/>
                <a:sym typeface="Helvetica"/>
              </a:rPr>
              <a:t>olleges</a:t>
            </a:r>
            <a:r>
              <a:rPr lang="fr-FR" sz="4000" dirty="0">
                <a:latin typeface="Gill Sans"/>
                <a:cs typeface="Helvetica"/>
                <a:sym typeface="Helvetica"/>
              </a:rPr>
              <a:t>: </a:t>
            </a:r>
            <a:r>
              <a:rPr kumimoji="0" lang="fr-FR" sz="4000" b="0" i="0" u="none" strike="noStrike" kern="0" cap="none" spc="0" normalizeH="0" baseline="0" noProof="0" dirty="0">
                <a:ln>
                  <a:noFill/>
                </a:ln>
                <a:solidFill>
                  <a:srgbClr val="000000"/>
                </a:solidFill>
                <a:effectLst/>
                <a:uLnTx/>
                <a:uFillTx/>
                <a:latin typeface="Gill Sans"/>
                <a:cs typeface="Helvetica"/>
                <a:sym typeface="Helvetica"/>
              </a:rPr>
              <a:t>CAMD, Khoury, COE</a:t>
            </a:r>
          </a:p>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fr-FR" sz="4000" b="0" i="0" u="none" strike="noStrike" kern="0" cap="none" spc="0" normalizeH="0" baseline="0" noProof="0" dirty="0">
              <a:ln>
                <a:noFill/>
              </a:ln>
              <a:solidFill>
                <a:srgbClr val="000000"/>
              </a:solidFill>
              <a:effectLst/>
              <a:uLnTx/>
              <a:uFillTx/>
              <a:latin typeface="Gill Sans"/>
              <a:cs typeface="Helvetica"/>
              <a:sym typeface="Helvetica"/>
            </a:endParaRPr>
          </a:p>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srgbClr val="000000"/>
              </a:solidFill>
              <a:effectLst/>
              <a:uLnTx/>
              <a:uFillTx/>
              <a:latin typeface="Gill Sans"/>
              <a:ea typeface="Helvetica"/>
              <a:cs typeface="Helvetica"/>
              <a:sym typeface="Helvetica"/>
            </a:endParaRPr>
          </a:p>
        </p:txBody>
      </p:sp>
      <p:sp>
        <p:nvSpPr>
          <p:cNvPr id="14" name="TextBox 13">
            <a:extLst>
              <a:ext uri="{FF2B5EF4-FFF2-40B4-BE49-F238E27FC236}">
                <a16:creationId xmlns:a16="http://schemas.microsoft.com/office/drawing/2014/main" id="{E6616EB0-3DD2-6D43-8028-2620CC1F80FC}"/>
              </a:ext>
            </a:extLst>
          </p:cNvPr>
          <p:cNvSpPr txBox="1"/>
          <p:nvPr/>
        </p:nvSpPr>
        <p:spPr>
          <a:xfrm>
            <a:off x="11986914" y="10887174"/>
            <a:ext cx="6631286" cy="31803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fr-FR" sz="4000" b="0" i="0" u="none" strike="noStrike" kern="0" cap="none" spc="0" normalizeH="0" baseline="0" noProof="0" dirty="0">
                <a:ln>
                  <a:noFill/>
                </a:ln>
                <a:solidFill>
                  <a:srgbClr val="000000"/>
                </a:solidFill>
                <a:effectLst/>
                <a:uLnTx/>
                <a:uFillTx/>
                <a:latin typeface="Gill Sans"/>
                <a:cs typeface="Helvetica"/>
                <a:sym typeface="Helvetica"/>
              </a:rPr>
              <a:t>Ex. </a:t>
            </a:r>
          </a:p>
          <a:p>
            <a:pPr lvl="0" algn="l" defTabSz="457200">
              <a:defRPr/>
            </a:pPr>
            <a:r>
              <a:rPr lang="fr-FR" sz="4000" b="1" dirty="0">
                <a:cs typeface="Helvetica"/>
                <a:sym typeface="Helvetica"/>
              </a:rPr>
              <a:t>Sizes</a:t>
            </a:r>
            <a:r>
              <a:rPr lang="fr-FR" sz="4000" dirty="0">
                <a:cs typeface="Helvetica"/>
                <a:sym typeface="Helvetica"/>
              </a:rPr>
              <a:t>: s, m, l</a:t>
            </a:r>
          </a:p>
          <a:p>
            <a:pPr lvl="0" algn="l" defTabSz="457200">
              <a:defRPr/>
            </a:pPr>
            <a:r>
              <a:rPr lang="fr-FR" sz="4000" b="1" dirty="0" err="1">
                <a:cs typeface="Helvetica"/>
                <a:sym typeface="Helvetica"/>
              </a:rPr>
              <a:t>Months</a:t>
            </a:r>
            <a:r>
              <a:rPr lang="fr-FR" sz="4000" dirty="0">
                <a:cs typeface="Helvetica"/>
                <a:sym typeface="Helvetica"/>
              </a:rPr>
              <a:t>: Jan., </a:t>
            </a:r>
            <a:r>
              <a:rPr lang="fr-FR" sz="4000" dirty="0" err="1">
                <a:cs typeface="Helvetica"/>
                <a:sym typeface="Helvetica"/>
              </a:rPr>
              <a:t>Feb</a:t>
            </a:r>
            <a:r>
              <a:rPr lang="fr-FR" sz="4000" dirty="0">
                <a:cs typeface="Helvetica"/>
                <a:sym typeface="Helvetica"/>
              </a:rPr>
              <a:t>.</a:t>
            </a:r>
            <a:endParaRPr lang="en-US" sz="4000" dirty="0">
              <a:ea typeface="Helvetica"/>
              <a:cs typeface="Helvetica"/>
              <a:sym typeface="Helvetica"/>
            </a:endParaRPr>
          </a:p>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fr-FR" sz="4000" b="0" i="0" u="none" strike="noStrike" kern="0" cap="none" spc="0" normalizeH="0" baseline="0" noProof="0" dirty="0">
              <a:ln>
                <a:noFill/>
              </a:ln>
              <a:solidFill>
                <a:srgbClr val="000000"/>
              </a:solidFill>
              <a:effectLst/>
              <a:uLnTx/>
              <a:uFillTx/>
              <a:latin typeface="Gill Sans"/>
              <a:cs typeface="Helvetica"/>
              <a:sym typeface="Helvetica"/>
            </a:endParaRPr>
          </a:p>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srgbClr val="000000"/>
              </a:solidFill>
              <a:effectLst/>
              <a:uLnTx/>
              <a:uFillTx/>
              <a:latin typeface="Gill Sans"/>
              <a:ea typeface="Helvetica"/>
              <a:cs typeface="Helvetica"/>
              <a:sym typeface="Helvetica"/>
            </a:endParaRPr>
          </a:p>
        </p:txBody>
      </p:sp>
      <p:sp>
        <p:nvSpPr>
          <p:cNvPr id="15" name="TextBox 14">
            <a:extLst>
              <a:ext uri="{FF2B5EF4-FFF2-40B4-BE49-F238E27FC236}">
                <a16:creationId xmlns:a16="http://schemas.microsoft.com/office/drawing/2014/main" id="{2DA5A676-14BA-4A4D-8AE1-2FA3BB2A7765}"/>
              </a:ext>
            </a:extLst>
          </p:cNvPr>
          <p:cNvSpPr txBox="1"/>
          <p:nvPr/>
        </p:nvSpPr>
        <p:spPr>
          <a:xfrm>
            <a:off x="16599718" y="10887174"/>
            <a:ext cx="7784282" cy="31803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fr-FR" sz="4000" b="0" i="0" u="none" strike="noStrike" kern="0" cap="none" spc="0" normalizeH="0" baseline="0" noProof="0" dirty="0">
                <a:ln>
                  <a:noFill/>
                </a:ln>
                <a:solidFill>
                  <a:srgbClr val="000000"/>
                </a:solidFill>
                <a:effectLst/>
                <a:uLnTx/>
                <a:uFillTx/>
                <a:latin typeface="Gill Sans"/>
                <a:cs typeface="Helvetica"/>
                <a:sym typeface="Helvetica"/>
              </a:rPr>
              <a:t>Ex. </a:t>
            </a:r>
          </a:p>
          <a:p>
            <a:pPr lvl="0" algn="l" defTabSz="457200">
              <a:defRPr/>
            </a:pPr>
            <a:r>
              <a:rPr lang="fr-FR" sz="4000" b="1" dirty="0" err="1">
                <a:cs typeface="Helvetica"/>
                <a:sym typeface="Helvetica"/>
              </a:rPr>
              <a:t>Lengths</a:t>
            </a:r>
            <a:r>
              <a:rPr lang="fr-FR" sz="4000" b="1" dirty="0">
                <a:cs typeface="Helvetica"/>
                <a:sym typeface="Helvetica"/>
              </a:rPr>
              <a:t>:</a:t>
            </a:r>
            <a:r>
              <a:rPr lang="fr-FR" sz="4000" dirty="0">
                <a:cs typeface="Helvetica"/>
                <a:sym typeface="Helvetica"/>
              </a:rPr>
              <a:t> 1’, 2.5’, 5’</a:t>
            </a:r>
          </a:p>
          <a:p>
            <a:pPr lvl="0" algn="l" defTabSz="457200">
              <a:defRPr/>
            </a:pPr>
            <a:r>
              <a:rPr lang="fr-FR" sz="4000" b="1" dirty="0">
                <a:cs typeface="Helvetica"/>
                <a:sym typeface="Helvetica"/>
              </a:rPr>
              <a:t>Population</a:t>
            </a:r>
            <a:r>
              <a:rPr lang="fr-FR" sz="4000" dirty="0">
                <a:cs typeface="Helvetica"/>
                <a:sym typeface="Helvetica"/>
              </a:rPr>
              <a:t>: 1m., 11.75 m., 2.2 m. </a:t>
            </a:r>
          </a:p>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fr-FR" sz="4000" b="0" i="0" u="none" strike="noStrike" kern="0" cap="none" spc="0" normalizeH="0" baseline="0" noProof="0" dirty="0">
              <a:ln>
                <a:noFill/>
              </a:ln>
              <a:solidFill>
                <a:srgbClr val="000000"/>
              </a:solidFill>
              <a:effectLst/>
              <a:uLnTx/>
              <a:uFillTx/>
              <a:latin typeface="Gill Sans"/>
              <a:cs typeface="Helvetica"/>
              <a:sym typeface="Helvetica"/>
            </a:endParaRPr>
          </a:p>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srgbClr val="000000"/>
              </a:solidFill>
              <a:effectLst/>
              <a:uLnTx/>
              <a:uFillTx/>
              <a:latin typeface="Gill Sans"/>
              <a:ea typeface="Helvetica"/>
              <a:cs typeface="Helvetica"/>
              <a:sym typeface="Helvetica"/>
            </a:endParaRPr>
          </a:p>
        </p:txBody>
      </p:sp>
      <p:sp>
        <p:nvSpPr>
          <p:cNvPr id="16" name="TextBox 15">
            <a:extLst>
              <a:ext uri="{FF2B5EF4-FFF2-40B4-BE49-F238E27FC236}">
                <a16:creationId xmlns:a16="http://schemas.microsoft.com/office/drawing/2014/main" id="{F67F3E1F-AC55-C54E-B333-FE5BCCD231D5}"/>
              </a:ext>
            </a:extLst>
          </p:cNvPr>
          <p:cNvSpPr txBox="1"/>
          <p:nvPr/>
        </p:nvSpPr>
        <p:spPr>
          <a:xfrm>
            <a:off x="19075809" y="8271073"/>
            <a:ext cx="7784282"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fr-FR" sz="4000" b="0" i="0" u="none" strike="noStrike" kern="0" cap="none" spc="0" normalizeH="0" baseline="0" noProof="0" dirty="0">
                <a:ln>
                  <a:noFill/>
                </a:ln>
                <a:solidFill>
                  <a:srgbClr val="000000"/>
                </a:solidFill>
                <a:effectLst/>
                <a:uLnTx/>
                <a:uFillTx/>
                <a:latin typeface="Gill Sans"/>
                <a:cs typeface="Helvetica"/>
                <a:sym typeface="Helvetica"/>
              </a:rPr>
              <a:t>(i.e. </a:t>
            </a:r>
            <a:r>
              <a:rPr kumimoji="0" lang="fr-FR" sz="4000" b="0" i="0" u="none" strike="noStrike" kern="0" cap="none" spc="0" normalizeH="0" baseline="0" noProof="0" dirty="0" err="1">
                <a:ln>
                  <a:noFill/>
                </a:ln>
                <a:solidFill>
                  <a:srgbClr val="000000"/>
                </a:solidFill>
                <a:effectLst/>
                <a:uLnTx/>
                <a:uFillTx/>
                <a:latin typeface="Gill Sans"/>
                <a:cs typeface="Helvetica"/>
                <a:sym typeface="Helvetica"/>
              </a:rPr>
              <a:t>continuous</a:t>
            </a:r>
            <a:r>
              <a:rPr kumimoji="0" lang="fr-FR" sz="4000" b="0" i="0" u="none" strike="noStrike" kern="0" cap="none" spc="0" normalizeH="0" baseline="0" noProof="0" dirty="0">
                <a:ln>
                  <a:noFill/>
                </a:ln>
                <a:solidFill>
                  <a:srgbClr val="000000"/>
                </a:solidFill>
                <a:effectLst/>
                <a:uLnTx/>
                <a:uFillTx/>
                <a:latin typeface="Gill Sans"/>
                <a:cs typeface="Helvetica"/>
                <a:sym typeface="Helvetica"/>
              </a:rPr>
              <a:t>)</a:t>
            </a:r>
          </a:p>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srgbClr val="000000"/>
              </a:solidFill>
              <a:effectLst/>
              <a:uLnTx/>
              <a:uFillTx/>
              <a:latin typeface="Gill Sans"/>
              <a:ea typeface="Helvetica"/>
              <a:cs typeface="Helvetica"/>
              <a:sym typeface="Helvetica"/>
            </a:endParaRPr>
          </a:p>
        </p:txBody>
      </p:sp>
      <p:sp>
        <p:nvSpPr>
          <p:cNvPr id="2" name="Frame 1">
            <a:extLst>
              <a:ext uri="{FF2B5EF4-FFF2-40B4-BE49-F238E27FC236}">
                <a16:creationId xmlns:a16="http://schemas.microsoft.com/office/drawing/2014/main" id="{98DF5A57-2200-6749-8A47-7C3AC429B664}"/>
              </a:ext>
            </a:extLst>
          </p:cNvPr>
          <p:cNvSpPr/>
          <p:nvPr/>
        </p:nvSpPr>
        <p:spPr>
          <a:xfrm>
            <a:off x="10909738" y="6873767"/>
            <a:ext cx="13474262" cy="6194534"/>
          </a:xfrm>
          <a:prstGeom prst="frame">
            <a:avLst>
              <a:gd name="adj1" fmla="val 5218"/>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2890455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31</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6" name="Title 2">
            <a:extLst>
              <a:ext uri="{FF2B5EF4-FFF2-40B4-BE49-F238E27FC236}">
                <a16:creationId xmlns:a16="http://schemas.microsoft.com/office/drawing/2014/main" id="{692B7D2D-52F2-7647-9659-689CD281E15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Attributes</a:t>
            </a:r>
          </a:p>
        </p:txBody>
      </p:sp>
      <p:sp>
        <p:nvSpPr>
          <p:cNvPr id="8" name="Type = structural or mathematical interpretation of the data">
            <a:extLst>
              <a:ext uri="{FF2B5EF4-FFF2-40B4-BE49-F238E27FC236}">
                <a16:creationId xmlns:a16="http://schemas.microsoft.com/office/drawing/2014/main" id="{DDD8A638-8E0A-7049-AAA1-81B0807AC3B2}"/>
              </a:ext>
            </a:extLst>
          </p:cNvPr>
          <p:cNvSpPr/>
          <p:nvPr/>
        </p:nvSpPr>
        <p:spPr>
          <a:xfrm>
            <a:off x="391814" y="3441700"/>
            <a:ext cx="23190201" cy="21339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spAutoFit/>
          </a:bodyPr>
          <a:lstStyle/>
          <a:p>
            <a:pPr algn="l">
              <a:defRPr sz="7200"/>
            </a:pPr>
            <a:r>
              <a:rPr kumimoji="0" lang="en-US" sz="6600" b="0" i="0" u="none" strike="noStrike" kern="0" cap="small" spc="0" normalizeH="0" baseline="0" noProof="0" dirty="0">
                <a:ln>
                  <a:noFill/>
                </a:ln>
                <a:solidFill>
                  <a:srgbClr val="FF4013"/>
                </a:solidFill>
                <a:effectLst/>
                <a:uLnTx/>
                <a:uFillTx/>
                <a:latin typeface="Gill Sans"/>
                <a:sym typeface="Gill Sans"/>
              </a:rPr>
              <a:t>Attribute </a:t>
            </a:r>
            <a:r>
              <a:rPr kumimoji="0" sz="6600" b="0" i="0" u="none" strike="noStrike" kern="0" cap="none" spc="0" normalizeH="0" baseline="0" noProof="0" dirty="0">
                <a:ln>
                  <a:noFill/>
                </a:ln>
                <a:solidFill>
                  <a:srgbClr val="000000"/>
                </a:solidFill>
                <a:effectLst/>
                <a:uLnTx/>
                <a:uFillTx/>
                <a:latin typeface="Gill Sans"/>
                <a:sym typeface="Gill Sans"/>
              </a:rPr>
              <a:t>=</a:t>
            </a:r>
            <a:r>
              <a:rPr kumimoji="0" lang="en-US" sz="6600" b="0" i="0" u="none" strike="noStrike" kern="0" cap="none" spc="0" normalizeH="0" baseline="0" noProof="0" dirty="0">
                <a:ln>
                  <a:noFill/>
                </a:ln>
                <a:solidFill>
                  <a:srgbClr val="000000"/>
                </a:solidFill>
                <a:effectLst/>
                <a:uLnTx/>
                <a:uFillTx/>
                <a:latin typeface="Gill Sans"/>
                <a:sym typeface="Gill Sans"/>
              </a:rPr>
              <a:t> </a:t>
            </a:r>
            <a:r>
              <a:rPr lang="en-US" sz="5400" dirty="0"/>
              <a:t>Specific property that can be measured, observed, or logged</a:t>
            </a:r>
          </a:p>
          <a:p>
            <a:pPr marL="857250" marR="0" lvl="0" indent="-85725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sz="7200"/>
            </a:pPr>
            <a:r>
              <a:rPr kumimoji="0" lang="en-US" sz="5400" b="0" i="0" u="none" strike="noStrike" kern="0" cap="none" spc="0" normalizeH="0" baseline="0" noProof="0" dirty="0">
                <a:ln>
                  <a:noFill/>
                </a:ln>
                <a:solidFill>
                  <a:srgbClr val="000000"/>
                </a:solidFill>
                <a:effectLst/>
                <a:uLnTx/>
                <a:uFillTx/>
                <a:latin typeface="Gill Sans"/>
                <a:sym typeface="Gill Sans"/>
              </a:rPr>
              <a:t>There are </a:t>
            </a:r>
            <a:r>
              <a:rPr lang="en-US" sz="6600" cap="small" dirty="0">
                <a:solidFill>
                  <a:srgbClr val="FF4013"/>
                </a:solidFill>
                <a:latin typeface="Gill Sans"/>
              </a:rPr>
              <a:t>types of orderings </a:t>
            </a:r>
            <a:r>
              <a:rPr kumimoji="0" lang="en-US" sz="5400" b="0" i="0" u="none" strike="noStrike" kern="0" cap="none" spc="0" normalizeH="0" baseline="0" noProof="0" dirty="0">
                <a:ln>
                  <a:noFill/>
                </a:ln>
                <a:solidFill>
                  <a:srgbClr val="000000"/>
                </a:solidFill>
                <a:effectLst/>
                <a:uLnTx/>
                <a:uFillTx/>
                <a:latin typeface="Gill Sans"/>
                <a:sym typeface="Gill Sans"/>
              </a:rPr>
              <a:t>for ordered attributes</a:t>
            </a:r>
          </a:p>
        </p:txBody>
      </p:sp>
      <p:pic>
        <p:nvPicPr>
          <p:cNvPr id="3" name="Picture 2" descr="Diagram&#10;&#10;Description automatically generated">
            <a:extLst>
              <a:ext uri="{FF2B5EF4-FFF2-40B4-BE49-F238E27FC236}">
                <a16:creationId xmlns:a16="http://schemas.microsoft.com/office/drawing/2014/main" id="{B9BE7ED5-B07D-BE44-9A7A-C74CCC68CEA5}"/>
              </a:ext>
            </a:extLst>
          </p:cNvPr>
          <p:cNvPicPr>
            <a:picLocks noChangeAspect="1"/>
          </p:cNvPicPr>
          <p:nvPr/>
        </p:nvPicPr>
        <p:blipFill rotWithShape="1">
          <a:blip r:embed="rId3">
            <a:extLst>
              <a:ext uri="{28A0092B-C50C-407E-A947-70E740481C1C}">
                <a14:useLocalDpi xmlns:a14="http://schemas.microsoft.com/office/drawing/2010/main" val="0"/>
              </a:ext>
            </a:extLst>
          </a:blip>
          <a:srcRect t="57652"/>
          <a:stretch/>
        </p:blipFill>
        <p:spPr>
          <a:xfrm>
            <a:off x="3046114" y="5420447"/>
            <a:ext cx="18687277" cy="5018970"/>
          </a:xfrm>
          <a:prstGeom prst="rect">
            <a:avLst/>
          </a:prstGeom>
        </p:spPr>
      </p:pic>
      <p:sp>
        <p:nvSpPr>
          <p:cNvPr id="12" name="TextBox 11">
            <a:extLst>
              <a:ext uri="{FF2B5EF4-FFF2-40B4-BE49-F238E27FC236}">
                <a16:creationId xmlns:a16="http://schemas.microsoft.com/office/drawing/2014/main" id="{9BD960B3-894F-154C-AFEB-9C499E96C5E0}"/>
              </a:ext>
            </a:extLst>
          </p:cNvPr>
          <p:cNvSpPr txBox="1"/>
          <p:nvPr/>
        </p:nvSpPr>
        <p:spPr>
          <a:xfrm>
            <a:off x="5488348" y="9879978"/>
            <a:ext cx="5624495" cy="25648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fr-FR" sz="4000" b="0" i="0" u="none" strike="noStrike" kern="0" cap="none" spc="0" normalizeH="0" baseline="0" noProof="0" dirty="0">
                <a:ln>
                  <a:noFill/>
                </a:ln>
                <a:solidFill>
                  <a:srgbClr val="000000"/>
                </a:solidFill>
                <a:effectLst/>
                <a:uLnTx/>
                <a:uFillTx/>
                <a:latin typeface="Gill Sans"/>
                <a:cs typeface="Helvetica"/>
                <a:sym typeface="Helvetica"/>
              </a:rPr>
              <a:t>Ex. </a:t>
            </a:r>
          </a:p>
          <a:p>
            <a:pPr marL="0" marR="0" lvl="0" indent="0" algn="l" defTabSz="457200" rtl="0" eaLnBrk="1" fontAlgn="auto" latinLnBrk="0" hangingPunct="0">
              <a:lnSpc>
                <a:spcPct val="100000"/>
              </a:lnSpc>
              <a:spcBef>
                <a:spcPts val="0"/>
              </a:spcBef>
              <a:spcAft>
                <a:spcPts val="0"/>
              </a:spcAft>
              <a:buClrTx/>
              <a:buSzTx/>
              <a:buFontTx/>
              <a:buNone/>
              <a:tabLst/>
              <a:defRPr/>
            </a:pPr>
            <a:r>
              <a:rPr lang="fr-FR" sz="4000" b="1" dirty="0" err="1">
                <a:latin typeface="Gill Sans"/>
                <a:cs typeface="Helvetica"/>
                <a:sym typeface="Helvetica"/>
              </a:rPr>
              <a:t>Height</a:t>
            </a:r>
            <a:r>
              <a:rPr lang="fr-FR" sz="4000" b="1" dirty="0">
                <a:latin typeface="Gill Sans"/>
                <a:cs typeface="Helvetica"/>
                <a:sym typeface="Helvetica"/>
              </a:rPr>
              <a:t>: </a:t>
            </a:r>
            <a:r>
              <a:rPr lang="fr-FR" sz="4000" dirty="0">
                <a:latin typeface="Gill Sans"/>
                <a:cs typeface="Helvetica"/>
                <a:sym typeface="Helvetica"/>
              </a:rPr>
              <a:t>&gt; 0</a:t>
            </a:r>
          </a:p>
          <a:p>
            <a:pPr marL="0" marR="0" lvl="0" indent="0" algn="l" defTabSz="457200" rtl="0" eaLnBrk="1" fontAlgn="auto" latinLnBrk="0" hangingPunct="0">
              <a:lnSpc>
                <a:spcPct val="100000"/>
              </a:lnSpc>
              <a:spcBef>
                <a:spcPts val="0"/>
              </a:spcBef>
              <a:spcAft>
                <a:spcPts val="0"/>
              </a:spcAft>
              <a:buClrTx/>
              <a:buSzTx/>
              <a:buFontTx/>
              <a:buNone/>
              <a:tabLst/>
              <a:defRPr/>
            </a:pPr>
            <a:r>
              <a:rPr kumimoji="0" lang="fr-FR" sz="4000" b="1" i="0" u="none" strike="noStrike" kern="0" cap="none" spc="0" normalizeH="0" baseline="0" noProof="0" dirty="0" err="1">
                <a:ln>
                  <a:noFill/>
                </a:ln>
                <a:solidFill>
                  <a:srgbClr val="000000"/>
                </a:solidFill>
                <a:effectLst/>
                <a:uLnTx/>
                <a:uFillTx/>
                <a:latin typeface="Gill Sans"/>
                <a:cs typeface="Helvetica"/>
                <a:sym typeface="Helvetica"/>
              </a:rPr>
              <a:t>Counts</a:t>
            </a:r>
            <a:endParaRPr kumimoji="0" lang="fr-FR" sz="4000" b="1" i="0" u="none" strike="noStrike" kern="0" cap="none" spc="0" normalizeH="0" baseline="0" noProof="0" dirty="0">
              <a:ln>
                <a:noFill/>
              </a:ln>
              <a:solidFill>
                <a:srgbClr val="000000"/>
              </a:solidFill>
              <a:effectLst/>
              <a:uLnTx/>
              <a:uFillTx/>
              <a:latin typeface="Gill Sans"/>
              <a:cs typeface="Helvetica"/>
              <a:sym typeface="Helvetica"/>
            </a:endParaRPr>
          </a:p>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srgbClr val="000000"/>
              </a:solidFill>
              <a:effectLst/>
              <a:uLnTx/>
              <a:uFillTx/>
              <a:latin typeface="Gill Sans"/>
              <a:ea typeface="Helvetica"/>
              <a:cs typeface="Helvetica"/>
              <a:sym typeface="Helvetica"/>
            </a:endParaRPr>
          </a:p>
        </p:txBody>
      </p:sp>
      <p:sp>
        <p:nvSpPr>
          <p:cNvPr id="17" name="TextBox 16">
            <a:extLst>
              <a:ext uri="{FF2B5EF4-FFF2-40B4-BE49-F238E27FC236}">
                <a16:creationId xmlns:a16="http://schemas.microsoft.com/office/drawing/2014/main" id="{3CEDAA57-E054-6C4E-A178-B149DCB4B0DF}"/>
              </a:ext>
            </a:extLst>
          </p:cNvPr>
          <p:cNvSpPr txBox="1"/>
          <p:nvPr/>
        </p:nvSpPr>
        <p:spPr>
          <a:xfrm>
            <a:off x="10300907" y="9879184"/>
            <a:ext cx="4685094" cy="37959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fr-FR" sz="4000" b="0" i="0" u="none" strike="noStrike" kern="0" cap="none" spc="0" normalizeH="0" baseline="0" noProof="0" dirty="0">
                <a:ln>
                  <a:noFill/>
                </a:ln>
                <a:solidFill>
                  <a:srgbClr val="000000"/>
                </a:solidFill>
                <a:effectLst/>
                <a:uLnTx/>
                <a:uFillTx/>
                <a:latin typeface="Gill Sans"/>
                <a:cs typeface="Helvetica"/>
                <a:sym typeface="Helvetica"/>
              </a:rPr>
              <a:t>Ex. </a:t>
            </a:r>
          </a:p>
          <a:p>
            <a:pPr lvl="0" algn="l" defTabSz="457200">
              <a:defRPr/>
            </a:pPr>
            <a:r>
              <a:rPr kumimoji="0" lang="fr-FR" sz="4000" b="1" i="0" u="none" strike="noStrike" kern="0" cap="none" spc="0" normalizeH="0" baseline="0" noProof="0" dirty="0" err="1">
                <a:ln>
                  <a:noFill/>
                </a:ln>
                <a:solidFill>
                  <a:srgbClr val="000000"/>
                </a:solidFill>
                <a:effectLst/>
                <a:uLnTx/>
                <a:uFillTx/>
                <a:latin typeface="Gill Sans"/>
                <a:cs typeface="Helvetica"/>
                <a:sym typeface="Helvetica"/>
              </a:rPr>
              <a:t>Elevation</a:t>
            </a:r>
            <a:r>
              <a:rPr kumimoji="0" lang="fr-FR" sz="4000" b="1" i="0" u="none" strike="noStrike" kern="0" cap="none" spc="0" normalizeH="0" baseline="0" noProof="0" dirty="0">
                <a:ln>
                  <a:noFill/>
                </a:ln>
                <a:solidFill>
                  <a:srgbClr val="000000"/>
                </a:solidFill>
                <a:effectLst/>
                <a:uLnTx/>
                <a:uFillTx/>
                <a:latin typeface="Gill Sans"/>
                <a:cs typeface="Helvetica"/>
                <a:sym typeface="Helvetica"/>
              </a:rPr>
              <a:t>: </a:t>
            </a:r>
            <a:r>
              <a:rPr kumimoji="0" lang="fr-FR" sz="4000" i="0" u="none" strike="noStrike" kern="0" cap="none" spc="0" normalizeH="0" baseline="0" noProof="0" dirty="0" err="1">
                <a:ln>
                  <a:noFill/>
                </a:ln>
                <a:solidFill>
                  <a:srgbClr val="000000"/>
                </a:solidFill>
                <a:effectLst/>
                <a:uLnTx/>
                <a:uFillTx/>
                <a:latin typeface="Gill Sans"/>
                <a:cs typeface="Helvetica"/>
                <a:sym typeface="Helvetica"/>
              </a:rPr>
              <a:t>below</a:t>
            </a:r>
            <a:r>
              <a:rPr kumimoji="0" lang="fr-FR" sz="4000" i="0" u="none" strike="noStrike" kern="0" cap="none" spc="0" normalizeH="0" baseline="0" noProof="0" dirty="0">
                <a:ln>
                  <a:noFill/>
                </a:ln>
                <a:solidFill>
                  <a:srgbClr val="000000"/>
                </a:solidFill>
                <a:effectLst/>
                <a:uLnTx/>
                <a:uFillTx/>
                <a:latin typeface="Gill Sans"/>
                <a:cs typeface="Helvetica"/>
                <a:sym typeface="Helvetica"/>
              </a:rPr>
              <a:t> </a:t>
            </a:r>
            <a:r>
              <a:rPr kumimoji="0" lang="fr-FR" sz="4000" i="0" u="none" strike="noStrike" kern="0" cap="none" spc="0" normalizeH="0" baseline="0" noProof="0" dirty="0" err="1">
                <a:ln>
                  <a:noFill/>
                </a:ln>
                <a:solidFill>
                  <a:srgbClr val="000000"/>
                </a:solidFill>
                <a:effectLst/>
                <a:uLnTx/>
                <a:uFillTx/>
                <a:latin typeface="Gill Sans"/>
                <a:cs typeface="Helvetica"/>
                <a:sym typeface="Helvetica"/>
              </a:rPr>
              <a:t>sea</a:t>
            </a:r>
            <a:r>
              <a:rPr kumimoji="0" lang="fr-FR" sz="4000" i="0" u="none" strike="noStrike" kern="0" cap="none" spc="0" normalizeH="0" baseline="0" noProof="0" dirty="0">
                <a:ln>
                  <a:noFill/>
                </a:ln>
                <a:solidFill>
                  <a:srgbClr val="000000"/>
                </a:solidFill>
                <a:effectLst/>
                <a:uLnTx/>
                <a:uFillTx/>
                <a:latin typeface="Gill Sans"/>
                <a:cs typeface="Helvetica"/>
                <a:sym typeface="Helvetica"/>
              </a:rPr>
              <a:t> </a:t>
            </a:r>
            <a:r>
              <a:rPr kumimoji="0" lang="fr-FR" sz="4000" i="0" u="none" strike="noStrike" kern="0" cap="none" spc="0" normalizeH="0" baseline="0" noProof="0" dirty="0" err="1">
                <a:ln>
                  <a:noFill/>
                </a:ln>
                <a:solidFill>
                  <a:srgbClr val="000000"/>
                </a:solidFill>
                <a:effectLst/>
                <a:uLnTx/>
                <a:uFillTx/>
                <a:latin typeface="Gill Sans"/>
                <a:cs typeface="Helvetica"/>
                <a:sym typeface="Helvetica"/>
              </a:rPr>
              <a:t>level</a:t>
            </a:r>
            <a:r>
              <a:rPr kumimoji="0" lang="fr-FR" sz="4000" i="0" u="none" strike="noStrike" kern="0" cap="none" spc="0" normalizeH="0" baseline="0" noProof="0" dirty="0">
                <a:ln>
                  <a:noFill/>
                </a:ln>
                <a:solidFill>
                  <a:srgbClr val="000000"/>
                </a:solidFill>
                <a:effectLst/>
                <a:uLnTx/>
                <a:uFillTx/>
                <a:latin typeface="Gill Sans"/>
                <a:cs typeface="Helvetica"/>
                <a:sym typeface="Helvetica"/>
              </a:rPr>
              <a:t>, at </a:t>
            </a:r>
            <a:r>
              <a:rPr kumimoji="0" lang="fr-FR" sz="4000" i="0" u="none" strike="noStrike" kern="0" cap="none" spc="0" normalizeH="0" baseline="0" noProof="0" dirty="0" err="1">
                <a:ln>
                  <a:noFill/>
                </a:ln>
                <a:solidFill>
                  <a:srgbClr val="000000"/>
                </a:solidFill>
                <a:effectLst/>
                <a:uLnTx/>
                <a:uFillTx/>
                <a:latin typeface="Gill Sans"/>
                <a:cs typeface="Helvetica"/>
                <a:sym typeface="Helvetica"/>
              </a:rPr>
              <a:t>sea</a:t>
            </a:r>
            <a:r>
              <a:rPr kumimoji="0" lang="fr-FR" sz="4000" i="0" u="none" strike="noStrike" kern="0" cap="none" spc="0" normalizeH="0" baseline="0" noProof="0" dirty="0">
                <a:ln>
                  <a:noFill/>
                </a:ln>
                <a:solidFill>
                  <a:srgbClr val="000000"/>
                </a:solidFill>
                <a:effectLst/>
                <a:uLnTx/>
                <a:uFillTx/>
                <a:latin typeface="Gill Sans"/>
                <a:cs typeface="Helvetica"/>
                <a:sym typeface="Helvetica"/>
              </a:rPr>
              <a:t> </a:t>
            </a:r>
            <a:r>
              <a:rPr kumimoji="0" lang="fr-FR" sz="4000" i="0" u="none" strike="noStrike" kern="0" cap="none" spc="0" normalizeH="0" baseline="0" noProof="0" dirty="0" err="1">
                <a:ln>
                  <a:noFill/>
                </a:ln>
                <a:solidFill>
                  <a:srgbClr val="000000"/>
                </a:solidFill>
                <a:effectLst/>
                <a:uLnTx/>
                <a:uFillTx/>
                <a:latin typeface="Gill Sans"/>
                <a:cs typeface="Helvetica"/>
                <a:sym typeface="Helvetica"/>
              </a:rPr>
              <a:t>level</a:t>
            </a:r>
            <a:r>
              <a:rPr kumimoji="0" lang="fr-FR" sz="4000" i="0" u="none" strike="noStrike" kern="0" cap="none" spc="0" normalizeH="0" baseline="0" noProof="0" dirty="0">
                <a:ln>
                  <a:noFill/>
                </a:ln>
                <a:solidFill>
                  <a:srgbClr val="000000"/>
                </a:solidFill>
                <a:effectLst/>
                <a:uLnTx/>
                <a:uFillTx/>
                <a:latin typeface="Gill Sans"/>
                <a:cs typeface="Helvetica"/>
                <a:sym typeface="Helvetica"/>
              </a:rPr>
              <a:t>, </a:t>
            </a:r>
            <a:r>
              <a:rPr kumimoji="0" lang="fr-FR" sz="4000" i="0" u="none" strike="noStrike" kern="0" cap="none" spc="0" normalizeH="0" baseline="0" noProof="0" dirty="0" err="1">
                <a:ln>
                  <a:noFill/>
                </a:ln>
                <a:solidFill>
                  <a:srgbClr val="000000"/>
                </a:solidFill>
                <a:effectLst/>
                <a:uLnTx/>
                <a:uFillTx/>
                <a:latin typeface="Gill Sans"/>
                <a:cs typeface="Helvetica"/>
                <a:sym typeface="Helvetica"/>
              </a:rPr>
              <a:t>above</a:t>
            </a:r>
            <a:r>
              <a:rPr kumimoji="0" lang="fr-FR" sz="4000" i="0" u="none" strike="noStrike" kern="0" cap="none" spc="0" normalizeH="0" baseline="0" noProof="0" dirty="0">
                <a:ln>
                  <a:noFill/>
                </a:ln>
                <a:solidFill>
                  <a:srgbClr val="000000"/>
                </a:solidFill>
                <a:effectLst/>
                <a:uLnTx/>
                <a:uFillTx/>
                <a:latin typeface="Gill Sans"/>
                <a:cs typeface="Helvetica"/>
                <a:sym typeface="Helvetica"/>
              </a:rPr>
              <a:t> </a:t>
            </a:r>
            <a:r>
              <a:rPr kumimoji="0" lang="fr-FR" sz="4000" i="0" u="none" strike="noStrike" kern="0" cap="none" spc="0" normalizeH="0" baseline="0" noProof="0" dirty="0" err="1">
                <a:ln>
                  <a:noFill/>
                </a:ln>
                <a:solidFill>
                  <a:srgbClr val="000000"/>
                </a:solidFill>
                <a:effectLst/>
                <a:uLnTx/>
                <a:uFillTx/>
                <a:latin typeface="Gill Sans"/>
                <a:cs typeface="Helvetica"/>
                <a:sym typeface="Helvetica"/>
              </a:rPr>
              <a:t>sea</a:t>
            </a:r>
            <a:r>
              <a:rPr kumimoji="0" lang="fr-FR" sz="4000" i="0" u="none" strike="noStrike" kern="0" cap="none" spc="0" normalizeH="0" baseline="0" noProof="0" dirty="0">
                <a:ln>
                  <a:noFill/>
                </a:ln>
                <a:solidFill>
                  <a:srgbClr val="000000"/>
                </a:solidFill>
                <a:effectLst/>
                <a:uLnTx/>
                <a:uFillTx/>
                <a:latin typeface="Gill Sans"/>
                <a:cs typeface="Helvetica"/>
                <a:sym typeface="Helvetica"/>
              </a:rPr>
              <a:t> </a:t>
            </a:r>
            <a:r>
              <a:rPr kumimoji="0" lang="fr-FR" sz="4000" i="0" u="none" strike="noStrike" kern="0" cap="none" spc="0" normalizeH="0" baseline="0" noProof="0" dirty="0" err="1">
                <a:ln>
                  <a:noFill/>
                </a:ln>
                <a:solidFill>
                  <a:srgbClr val="000000"/>
                </a:solidFill>
                <a:effectLst/>
                <a:uLnTx/>
                <a:uFillTx/>
                <a:latin typeface="Gill Sans"/>
                <a:cs typeface="Helvetica"/>
                <a:sym typeface="Helvetica"/>
              </a:rPr>
              <a:t>level</a:t>
            </a:r>
            <a:endParaRPr kumimoji="0" lang="fr-FR" sz="4000" i="0" u="none" strike="noStrike" kern="0" cap="none" spc="0" normalizeH="0" baseline="0" noProof="0" dirty="0">
              <a:ln>
                <a:noFill/>
              </a:ln>
              <a:solidFill>
                <a:srgbClr val="000000"/>
              </a:solidFill>
              <a:effectLst/>
              <a:uLnTx/>
              <a:uFillTx/>
              <a:latin typeface="Gill Sans"/>
              <a:cs typeface="Helvetica"/>
              <a:sym typeface="Helvetica"/>
            </a:endParaRPr>
          </a:p>
          <a:p>
            <a:pPr lvl="0" algn="l" defTabSz="457200">
              <a:defRPr/>
            </a:pPr>
            <a:r>
              <a:rPr lang="fr-FR" sz="4000" b="1" dirty="0" err="1">
                <a:latin typeface="Gill Sans"/>
                <a:cs typeface="Helvetica"/>
                <a:sym typeface="Helvetica"/>
              </a:rPr>
              <a:t>Temperature</a:t>
            </a:r>
            <a:r>
              <a:rPr kumimoji="0" lang="fr-FR" sz="4000" i="0" u="none" strike="noStrike" kern="0" cap="none" spc="0" normalizeH="0" baseline="0" noProof="0" dirty="0">
                <a:ln>
                  <a:noFill/>
                </a:ln>
                <a:solidFill>
                  <a:srgbClr val="000000"/>
                </a:solidFill>
                <a:effectLst/>
                <a:uLnTx/>
                <a:uFillTx/>
                <a:latin typeface="Gill Sans"/>
                <a:cs typeface="Helvetica"/>
                <a:sym typeface="Helvetica"/>
              </a:rPr>
              <a:t> </a:t>
            </a:r>
          </a:p>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srgbClr val="000000"/>
              </a:solidFill>
              <a:effectLst/>
              <a:uLnTx/>
              <a:uFillTx/>
              <a:latin typeface="Gill Sans"/>
              <a:ea typeface="Helvetica"/>
              <a:cs typeface="Helvetica"/>
              <a:sym typeface="Helvetica"/>
            </a:endParaRPr>
          </a:p>
        </p:txBody>
      </p:sp>
      <p:sp>
        <p:nvSpPr>
          <p:cNvPr id="18" name="TextBox 17">
            <a:extLst>
              <a:ext uri="{FF2B5EF4-FFF2-40B4-BE49-F238E27FC236}">
                <a16:creationId xmlns:a16="http://schemas.microsoft.com/office/drawing/2014/main" id="{458C8C4C-B0A2-1343-8B50-21C694B7DC07}"/>
              </a:ext>
            </a:extLst>
          </p:cNvPr>
          <p:cNvSpPr txBox="1"/>
          <p:nvPr/>
        </p:nvSpPr>
        <p:spPr>
          <a:xfrm>
            <a:off x="15331604" y="9879184"/>
            <a:ext cx="7784282" cy="25648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fr-FR" sz="4000" b="0" i="0" u="none" strike="noStrike" kern="0" cap="none" spc="0" normalizeH="0" baseline="0" noProof="0" dirty="0">
                <a:ln>
                  <a:noFill/>
                </a:ln>
                <a:solidFill>
                  <a:srgbClr val="000000"/>
                </a:solidFill>
                <a:effectLst/>
                <a:uLnTx/>
                <a:uFillTx/>
                <a:latin typeface="Gill Sans"/>
                <a:cs typeface="Helvetica"/>
                <a:sym typeface="Helvetica"/>
              </a:rPr>
              <a:t>Ex. </a:t>
            </a:r>
          </a:p>
          <a:p>
            <a:pPr lvl="0" algn="l" defTabSz="457200">
              <a:defRPr/>
            </a:pPr>
            <a:r>
              <a:rPr kumimoji="0" lang="fr-FR" sz="4000" b="1" i="0" u="none" strike="noStrike" kern="0" cap="none" spc="0" normalizeH="0" baseline="0" noProof="0" dirty="0">
                <a:ln>
                  <a:noFill/>
                </a:ln>
                <a:solidFill>
                  <a:srgbClr val="000000"/>
                </a:solidFill>
                <a:effectLst/>
                <a:uLnTx/>
                <a:uFillTx/>
                <a:latin typeface="Gill Sans"/>
                <a:cs typeface="Helvetica"/>
                <a:sym typeface="Helvetica"/>
              </a:rPr>
              <a:t>Time: </a:t>
            </a:r>
            <a:r>
              <a:rPr kumimoji="0" lang="fr-FR" sz="4000" i="0" u="none" strike="noStrike" kern="0" cap="none" spc="0" normalizeH="0" baseline="0" noProof="0" dirty="0" err="1">
                <a:ln>
                  <a:noFill/>
                </a:ln>
                <a:solidFill>
                  <a:srgbClr val="000000"/>
                </a:solidFill>
                <a:effectLst/>
                <a:uLnTx/>
                <a:uFillTx/>
                <a:latin typeface="Gill Sans"/>
                <a:cs typeface="Helvetica"/>
                <a:sym typeface="Helvetica"/>
              </a:rPr>
              <a:t>hour</a:t>
            </a:r>
            <a:r>
              <a:rPr kumimoji="0" lang="fr-FR" sz="4000" i="0" u="none" strike="noStrike" kern="0" cap="none" spc="0" normalizeH="0" baseline="0" noProof="0" dirty="0">
                <a:ln>
                  <a:noFill/>
                </a:ln>
                <a:solidFill>
                  <a:srgbClr val="000000"/>
                </a:solidFill>
                <a:effectLst/>
                <a:uLnTx/>
                <a:uFillTx/>
                <a:latin typeface="Gill Sans"/>
                <a:cs typeface="Helvetica"/>
                <a:sym typeface="Helvetica"/>
              </a:rPr>
              <a:t> of </a:t>
            </a:r>
            <a:r>
              <a:rPr kumimoji="0" lang="fr-FR" sz="4000" i="0" u="none" strike="noStrike" kern="0" cap="none" spc="0" normalizeH="0" baseline="0" noProof="0" dirty="0" err="1">
                <a:ln>
                  <a:noFill/>
                </a:ln>
                <a:solidFill>
                  <a:srgbClr val="000000"/>
                </a:solidFill>
                <a:effectLst/>
                <a:uLnTx/>
                <a:uFillTx/>
                <a:latin typeface="Gill Sans"/>
                <a:cs typeface="Helvetica"/>
                <a:sym typeface="Helvetica"/>
              </a:rPr>
              <a:t>day</a:t>
            </a:r>
            <a:endParaRPr kumimoji="0" lang="fr-FR" sz="4000" i="0" u="none" strike="noStrike" kern="0" cap="none" spc="0" normalizeH="0" baseline="0" noProof="0" dirty="0">
              <a:ln>
                <a:noFill/>
              </a:ln>
              <a:solidFill>
                <a:srgbClr val="000000"/>
              </a:solidFill>
              <a:effectLst/>
              <a:uLnTx/>
              <a:uFillTx/>
              <a:latin typeface="Gill Sans"/>
              <a:cs typeface="Helvetica"/>
              <a:sym typeface="Helvetica"/>
            </a:endParaRPr>
          </a:p>
          <a:p>
            <a:pPr lvl="0" algn="l" defTabSz="457200">
              <a:defRPr/>
            </a:pPr>
            <a:r>
              <a:rPr lang="fr-FR" sz="4000" b="1" dirty="0">
                <a:latin typeface="Gill Sans"/>
                <a:cs typeface="Helvetica"/>
                <a:sym typeface="Helvetica"/>
              </a:rPr>
              <a:t>Moon Phases</a:t>
            </a:r>
            <a:endParaRPr kumimoji="0" lang="fr-FR" sz="4000" b="1" i="0" u="none" strike="noStrike" kern="0" cap="none" spc="0" normalizeH="0" baseline="0" noProof="0" dirty="0">
              <a:ln>
                <a:noFill/>
              </a:ln>
              <a:solidFill>
                <a:srgbClr val="000000"/>
              </a:solidFill>
              <a:effectLst/>
              <a:uLnTx/>
              <a:uFillTx/>
              <a:latin typeface="Gill Sans"/>
              <a:cs typeface="Helvetica"/>
              <a:sym typeface="Helvetica"/>
            </a:endParaRPr>
          </a:p>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srgbClr val="000000"/>
              </a:solidFill>
              <a:effectLst/>
              <a:uLnTx/>
              <a:uFillTx/>
              <a:latin typeface="Gill Sans"/>
              <a:ea typeface="Helvetica"/>
              <a:cs typeface="Helvetica"/>
              <a:sym typeface="Helvetica"/>
            </a:endParaRPr>
          </a:p>
        </p:txBody>
      </p:sp>
    </p:spTree>
    <p:extLst>
      <p:ext uri="{BB962C8B-B14F-4D97-AF65-F5344CB8AC3E}">
        <p14:creationId xmlns:p14="http://schemas.microsoft.com/office/powerpoint/2010/main" val="2094893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32</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334" name="fig2.1b.pdf"/>
          <p:cNvPicPr>
            <a:picLocks noChangeAspect="1"/>
          </p:cNvPicPr>
          <p:nvPr/>
        </p:nvPicPr>
        <p:blipFill>
          <a:blip r:embed="rId3">
            <a:extLst>
              <a:ext uri="{28A0092B-C50C-407E-A947-70E740481C1C}">
                <a14:useLocalDpi xmlns:a14="http://schemas.microsoft.com/office/drawing/2010/main" val="0"/>
              </a:ext>
            </a:extLst>
          </a:blip>
          <a:srcRect/>
          <a:stretch/>
        </p:blipFill>
        <p:spPr>
          <a:xfrm>
            <a:off x="1892300" y="5840700"/>
            <a:ext cx="20916900" cy="6949499"/>
          </a:xfrm>
          <a:prstGeom prst="rect">
            <a:avLst/>
          </a:prstGeom>
          <a:ln w="12700">
            <a:miter lim="400000"/>
          </a:ln>
        </p:spPr>
      </p:pic>
      <p:sp>
        <p:nvSpPr>
          <p:cNvPr id="6" name="Title 2">
            <a:extLst>
              <a:ext uri="{FF2B5EF4-FFF2-40B4-BE49-F238E27FC236}">
                <a16:creationId xmlns:a16="http://schemas.microsoft.com/office/drawing/2014/main" id="{692B7D2D-52F2-7647-9659-689CD281E15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Data &amp; Dataset Types</a:t>
            </a:r>
          </a:p>
        </p:txBody>
      </p:sp>
      <p:sp>
        <p:nvSpPr>
          <p:cNvPr id="11" name="Dataset = collection of information that is the target of analysis">
            <a:extLst>
              <a:ext uri="{FF2B5EF4-FFF2-40B4-BE49-F238E27FC236}">
                <a16:creationId xmlns:a16="http://schemas.microsoft.com/office/drawing/2014/main" id="{875E7BAD-9BF0-C343-A781-371A6C41A1F3}"/>
              </a:ext>
            </a:extLst>
          </p:cNvPr>
          <p:cNvSpPr/>
          <p:nvPr/>
        </p:nvSpPr>
        <p:spPr>
          <a:xfrm>
            <a:off x="391814" y="4032250"/>
            <a:ext cx="23876001" cy="21339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kumimoji="0" sz="6600" b="0" i="0" u="none" strike="noStrike" kern="0" cap="small" spc="0" normalizeH="0" baseline="0" noProof="0" dirty="0">
                <a:ln>
                  <a:noFill/>
                </a:ln>
                <a:solidFill>
                  <a:srgbClr val="FF4013"/>
                </a:solidFill>
                <a:effectLst/>
                <a:uLnTx/>
                <a:uFillTx/>
                <a:latin typeface="Gill Sans"/>
                <a:sym typeface="Gill Sans"/>
              </a:rPr>
              <a:t>Dataset</a:t>
            </a:r>
            <a:r>
              <a:rPr kumimoji="0" sz="6600" b="0" i="0" u="none" strike="noStrike" kern="0" cap="none" spc="0" normalizeH="0" baseline="0" noProof="0" dirty="0">
                <a:ln>
                  <a:noFill/>
                </a:ln>
                <a:solidFill>
                  <a:srgbClr val="000000"/>
                </a:solidFill>
                <a:effectLst/>
                <a:uLnTx/>
                <a:uFillTx/>
                <a:latin typeface="Gill Sans"/>
                <a:sym typeface="Gill Sans"/>
              </a:rPr>
              <a:t> = collection of information that is the target of analysis</a:t>
            </a:r>
            <a:endParaRPr kumimoji="0" lang="en-US" sz="6600" b="0" i="0" u="none" strike="noStrike" kern="0" cap="none" spc="0" normalizeH="0" baseline="0" noProof="0" dirty="0">
              <a:ln>
                <a:noFill/>
              </a:ln>
              <a:solidFill>
                <a:srgbClr val="000000"/>
              </a:solidFill>
              <a:effectLst/>
              <a:uLnTx/>
              <a:uFillTx/>
              <a:latin typeface="Gill Sans"/>
              <a:sym typeface="Gill Sans"/>
            </a:endParaRPr>
          </a:p>
          <a:p>
            <a:pPr marL="0" marR="0" lvl="0" indent="0" algn="l" defTabSz="825500" rtl="0" eaLnBrk="1" fontAlgn="auto" latinLnBrk="0" hangingPunct="0">
              <a:lnSpc>
                <a:spcPct val="100000"/>
              </a:lnSpc>
              <a:spcBef>
                <a:spcPts val="0"/>
              </a:spcBef>
              <a:spcAft>
                <a:spcPts val="0"/>
              </a:spcAft>
              <a:buClrTx/>
              <a:buSzTx/>
              <a:buFontTx/>
              <a:buNone/>
              <a:tabLst/>
              <a:defRPr sz="7200"/>
            </a:pPr>
            <a:r>
              <a:rPr lang="en-US" sz="6600" cap="small" dirty="0">
                <a:solidFill>
                  <a:srgbClr val="FF4013"/>
                </a:solidFill>
                <a:latin typeface="Gill Sans"/>
              </a:rPr>
              <a:t>Dataset type </a:t>
            </a:r>
            <a:r>
              <a:rPr lang="en-US" sz="6600" dirty="0">
                <a:latin typeface="Gill Sans"/>
              </a:rPr>
              <a:t>is determined by the types of data making up the set</a:t>
            </a:r>
            <a:endParaRPr kumimoji="0" lang="en-US" sz="6600" b="0" i="0" u="none" strike="noStrike" kern="0" cap="none" spc="0" normalizeH="0" baseline="0" noProof="0" dirty="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1990387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DBFE57-BA8B-4697-BB16-374D0E633FFD}"/>
              </a:ext>
            </a:extLst>
          </p:cNvPr>
          <p:cNvSpPr>
            <a:spLocks noGrp="1"/>
          </p:cNvSpPr>
          <p:nvPr>
            <p:ph type="title"/>
          </p:nvPr>
        </p:nvSpPr>
        <p:spPr>
          <a:xfrm>
            <a:off x="2489200" y="4343400"/>
            <a:ext cx="19405600" cy="3441700"/>
          </a:xfrm>
        </p:spPr>
        <p:txBody>
          <a:bodyPr/>
          <a:lstStyle/>
          <a:p>
            <a:r>
              <a:rPr lang="en-US" dirty="0"/>
              <a:t>Let’s take a break! Stretch, go for a walk, be social </a:t>
            </a:r>
            <a:r>
              <a:rPr lang="en-US" dirty="0">
                <a:sym typeface="Wingdings" pitchFamily="2" charset="2"/>
              </a:rPr>
              <a:t> </a:t>
            </a:r>
            <a:br>
              <a:rPr lang="en-US" dirty="0"/>
            </a:br>
            <a:r>
              <a:rPr lang="en-US" dirty="0"/>
              <a:t>Be back here in 10 mins. </a:t>
            </a:r>
          </a:p>
        </p:txBody>
      </p:sp>
    </p:spTree>
    <p:extLst>
      <p:ext uri="{BB962C8B-B14F-4D97-AF65-F5344CB8AC3E}">
        <p14:creationId xmlns:p14="http://schemas.microsoft.com/office/powerpoint/2010/main" val="3622623682"/>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In-class exercis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Intro to HTML + CSS</a:t>
            </a:r>
            <a:endParaRPr dirty="0">
              <a:solidFill>
                <a:schemeClr val="bg1"/>
              </a:solidFill>
            </a:endParaRPr>
          </a:p>
        </p:txBody>
      </p:sp>
      <p:sp>
        <p:nvSpPr>
          <p:cNvPr id="58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34</a:t>
            </a:fld>
            <a:endParaRPr kumimoji="0" sz="2400" b="0" i="0" u="none" strike="noStrike" kern="0" cap="none" spc="0" normalizeH="0" baseline="0" noProof="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3946540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35</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kumimoji="0" lang="en-US" sz="11600" b="0" i="0" u="none" strike="noStrike" kern="0" cap="none" spc="0" normalizeH="0" baseline="0" noProof="0" dirty="0">
                <a:ln>
                  <a:noFill/>
                </a:ln>
                <a:solidFill>
                  <a:schemeClr val="bg1"/>
                </a:solidFill>
                <a:effectLst/>
                <a:uLnTx/>
                <a:uFillTx/>
                <a:latin typeface="Gill Sans"/>
                <a:cs typeface="Gill Sans"/>
                <a:sym typeface="Gill Sans"/>
              </a:rPr>
              <a:t>HTML</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sp>
        <p:nvSpPr>
          <p:cNvPr id="5" name="Expressiveness principle:">
            <a:extLst>
              <a:ext uri="{FF2B5EF4-FFF2-40B4-BE49-F238E27FC236}">
                <a16:creationId xmlns:a16="http://schemas.microsoft.com/office/drawing/2014/main" id="{24C4B364-A980-0840-B8FA-C05B6ABC3815}"/>
              </a:ext>
            </a:extLst>
          </p:cNvPr>
          <p:cNvSpPr/>
          <p:nvPr/>
        </p:nvSpPr>
        <p:spPr>
          <a:xfrm>
            <a:off x="79487" y="3438132"/>
            <a:ext cx="24037813" cy="2872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lvl1pPr>
              <a:defRPr sz="6400"/>
            </a:lvl1pPr>
          </a:lstStyle>
          <a:p>
            <a:pPr lvl="0" algn="l">
              <a:defRPr sz="6400"/>
            </a:pPr>
            <a:r>
              <a:rPr lang="en-US" b="1" dirty="0">
                <a:solidFill>
                  <a:srgbClr val="FF4013"/>
                </a:solidFill>
                <a:latin typeface="Gill Sans"/>
              </a:rPr>
              <a:t>HTML</a:t>
            </a:r>
            <a:endParaRPr lang="en-US" sz="5800" b="1" dirty="0">
              <a:solidFill>
                <a:srgbClr val="FF4013"/>
              </a:solidFill>
              <a:latin typeface="Gill Sans"/>
            </a:endParaRPr>
          </a:p>
          <a:p>
            <a:pPr lvl="0" algn="l">
              <a:defRPr sz="6400"/>
            </a:pPr>
            <a:r>
              <a:rPr lang="en-US" sz="5800" b="1" dirty="0">
                <a:solidFill>
                  <a:srgbClr val="FF4013"/>
                </a:solidFill>
                <a:latin typeface="Gill Sans"/>
              </a:rPr>
              <a:t>	</a:t>
            </a:r>
            <a:r>
              <a:rPr lang="en-US" sz="5800" b="1" dirty="0">
                <a:solidFill>
                  <a:schemeClr val="tx1"/>
                </a:solidFill>
                <a:latin typeface="Gill Sans"/>
                <a:sym typeface="Wingdings" pitchFamily="2" charset="2"/>
              </a:rPr>
              <a:t></a:t>
            </a:r>
            <a:r>
              <a:rPr lang="en-US" sz="5800" b="1" dirty="0">
                <a:solidFill>
                  <a:srgbClr val="FF4013"/>
                </a:solidFill>
                <a:latin typeface="Gill Sans"/>
                <a:sym typeface="Wingdings" pitchFamily="2" charset="2"/>
              </a:rPr>
              <a:t> </a:t>
            </a:r>
            <a:r>
              <a:rPr lang="en-US" sz="5800" dirty="0">
                <a:solidFill>
                  <a:schemeClr val="tx1"/>
                </a:solidFill>
                <a:latin typeface="Gill Sans"/>
                <a:sym typeface="Wingdings" pitchFamily="2" charset="2"/>
              </a:rPr>
              <a:t>Hypertext Markup Language</a:t>
            </a:r>
          </a:p>
          <a:p>
            <a:pPr lvl="0" algn="l">
              <a:defRPr sz="6400"/>
            </a:pPr>
            <a:r>
              <a:rPr lang="en-US" sz="5800" dirty="0">
                <a:solidFill>
                  <a:schemeClr val="tx1"/>
                </a:solidFill>
              </a:rPr>
              <a:t>	</a:t>
            </a:r>
            <a:r>
              <a:rPr lang="en-US" sz="5800" dirty="0">
                <a:solidFill>
                  <a:schemeClr val="tx1"/>
                </a:solidFill>
                <a:sym typeface="Wingdings" pitchFamily="2" charset="2"/>
              </a:rPr>
              <a:t> A markup language that </a:t>
            </a:r>
            <a:r>
              <a:rPr lang="en-US" sz="5800" dirty="0">
                <a:solidFill>
                  <a:srgbClr val="FF4013"/>
                </a:solidFill>
                <a:sym typeface="Wingdings" pitchFamily="2" charset="2"/>
              </a:rPr>
              <a:t>defines the structure of webpages</a:t>
            </a:r>
            <a:endParaRPr lang="en-US" sz="5800" dirty="0">
              <a:solidFill>
                <a:srgbClr val="FF4013"/>
              </a:solidFill>
            </a:endParaRPr>
          </a:p>
        </p:txBody>
      </p:sp>
      <p:pic>
        <p:nvPicPr>
          <p:cNvPr id="6" name="Picture 5" descr="Graphical user interface, text, application&#10;&#10;Description automatically generated">
            <a:extLst>
              <a:ext uri="{FF2B5EF4-FFF2-40B4-BE49-F238E27FC236}">
                <a16:creationId xmlns:a16="http://schemas.microsoft.com/office/drawing/2014/main" id="{C951A347-4656-FE4C-A63E-937DFACD48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4425" y="6935175"/>
            <a:ext cx="16607936" cy="6093936"/>
          </a:xfrm>
          <a:prstGeom prst="rect">
            <a:avLst/>
          </a:prstGeom>
        </p:spPr>
      </p:pic>
      <p:sp>
        <p:nvSpPr>
          <p:cNvPr id="9" name="TextBox 8">
            <a:extLst>
              <a:ext uri="{FF2B5EF4-FFF2-40B4-BE49-F238E27FC236}">
                <a16:creationId xmlns:a16="http://schemas.microsoft.com/office/drawing/2014/main" id="{07BAC145-503E-754C-B95A-B33EA925EAD0}"/>
              </a:ext>
            </a:extLst>
          </p:cNvPr>
          <p:cNvSpPr txBox="1"/>
          <p:nvPr/>
        </p:nvSpPr>
        <p:spPr>
          <a:xfrm>
            <a:off x="79487" y="13068798"/>
            <a:ext cx="12370524"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https://www.w3schools.com/html/</a:t>
            </a:r>
            <a:r>
              <a:rPr lang="en-US" sz="3200" dirty="0" err="1"/>
              <a:t>html_intro.asp</a:t>
            </a:r>
            <a:endParaRPr lang="en-US" sz="3200" dirty="0"/>
          </a:p>
        </p:txBody>
      </p:sp>
    </p:spTree>
    <p:extLst>
      <p:ext uri="{BB962C8B-B14F-4D97-AF65-F5344CB8AC3E}">
        <p14:creationId xmlns:p14="http://schemas.microsoft.com/office/powerpoint/2010/main" val="6344051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36</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kumimoji="0" lang="en-US" sz="11600" b="0" i="0" u="none" strike="noStrike" kern="0" cap="none" spc="0" normalizeH="0" baseline="0" noProof="0" dirty="0">
                <a:ln>
                  <a:noFill/>
                </a:ln>
                <a:solidFill>
                  <a:schemeClr val="bg1"/>
                </a:solidFill>
                <a:effectLst/>
                <a:uLnTx/>
                <a:uFillTx/>
                <a:latin typeface="Gill Sans"/>
                <a:cs typeface="Gill Sans"/>
                <a:sym typeface="Gill Sans"/>
              </a:rPr>
              <a:t>HTML</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sp>
        <p:nvSpPr>
          <p:cNvPr id="5" name="Expressiveness principle:">
            <a:extLst>
              <a:ext uri="{FF2B5EF4-FFF2-40B4-BE49-F238E27FC236}">
                <a16:creationId xmlns:a16="http://schemas.microsoft.com/office/drawing/2014/main" id="{24C4B364-A980-0840-B8FA-C05B6ABC3815}"/>
              </a:ext>
            </a:extLst>
          </p:cNvPr>
          <p:cNvSpPr/>
          <p:nvPr/>
        </p:nvSpPr>
        <p:spPr>
          <a:xfrm>
            <a:off x="79487" y="3438132"/>
            <a:ext cx="24037813" cy="2872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lvl1pPr>
              <a:defRPr sz="6400"/>
            </a:lvl1pPr>
          </a:lstStyle>
          <a:p>
            <a:pPr lvl="0" algn="l">
              <a:defRPr sz="6400"/>
            </a:pPr>
            <a:r>
              <a:rPr lang="en-US" b="1" dirty="0">
                <a:solidFill>
                  <a:srgbClr val="FF4013"/>
                </a:solidFill>
                <a:latin typeface="Gill Sans"/>
              </a:rPr>
              <a:t>HTML</a:t>
            </a:r>
            <a:endParaRPr lang="en-US" sz="5800" b="1" dirty="0">
              <a:solidFill>
                <a:srgbClr val="FF4013"/>
              </a:solidFill>
              <a:latin typeface="Gill Sans"/>
            </a:endParaRPr>
          </a:p>
          <a:p>
            <a:pPr lvl="0" algn="l">
              <a:defRPr sz="6400"/>
            </a:pPr>
            <a:r>
              <a:rPr lang="en-US" sz="5800" b="1" dirty="0">
                <a:solidFill>
                  <a:srgbClr val="FF4013"/>
                </a:solidFill>
                <a:latin typeface="Gill Sans"/>
              </a:rPr>
              <a:t>	</a:t>
            </a:r>
            <a:r>
              <a:rPr lang="en-US" sz="5800" b="1" dirty="0">
                <a:solidFill>
                  <a:schemeClr val="tx1"/>
                </a:solidFill>
                <a:latin typeface="Gill Sans"/>
                <a:sym typeface="Wingdings" pitchFamily="2" charset="2"/>
              </a:rPr>
              <a:t></a:t>
            </a:r>
            <a:r>
              <a:rPr lang="en-US" sz="5800" b="1" dirty="0">
                <a:solidFill>
                  <a:srgbClr val="FF4013"/>
                </a:solidFill>
                <a:latin typeface="Gill Sans"/>
                <a:sym typeface="Wingdings" pitchFamily="2" charset="2"/>
              </a:rPr>
              <a:t> </a:t>
            </a:r>
            <a:r>
              <a:rPr lang="en-US" sz="5800" dirty="0">
                <a:solidFill>
                  <a:schemeClr val="tx1"/>
                </a:solidFill>
                <a:latin typeface="Gill Sans"/>
                <a:sym typeface="Wingdings" pitchFamily="2" charset="2"/>
              </a:rPr>
              <a:t>Defines webpage structure as a series of </a:t>
            </a:r>
            <a:r>
              <a:rPr lang="en-US" sz="5800" dirty="0">
                <a:solidFill>
                  <a:srgbClr val="FF4013"/>
                </a:solidFill>
                <a:latin typeface="Gill Sans"/>
                <a:sym typeface="Wingdings" pitchFamily="2" charset="2"/>
              </a:rPr>
              <a:t>elements </a:t>
            </a:r>
            <a:r>
              <a:rPr lang="en-US" sz="5800" dirty="0">
                <a:solidFill>
                  <a:schemeClr val="tx1"/>
                </a:solidFill>
                <a:latin typeface="Gill Sans"/>
                <a:sym typeface="Wingdings" pitchFamily="2" charset="2"/>
              </a:rPr>
              <a:t>identified by </a:t>
            </a:r>
            <a:r>
              <a:rPr lang="en-US" sz="5800" dirty="0">
                <a:solidFill>
                  <a:srgbClr val="FF4013"/>
                </a:solidFill>
                <a:latin typeface="Gill Sans"/>
                <a:sym typeface="Wingdings" pitchFamily="2" charset="2"/>
              </a:rPr>
              <a:t>tags </a:t>
            </a:r>
            <a:r>
              <a:rPr lang="en-US" sz="5800" dirty="0">
                <a:solidFill>
                  <a:schemeClr val="tx1"/>
                </a:solidFill>
                <a:latin typeface="Gill Sans"/>
                <a:sym typeface="Wingdings" pitchFamily="2" charset="2"/>
              </a:rPr>
              <a:t>and </a:t>
            </a:r>
          </a:p>
          <a:p>
            <a:pPr lvl="0" algn="l">
              <a:defRPr sz="6400"/>
            </a:pPr>
            <a:r>
              <a:rPr lang="en-US" sz="5800" dirty="0">
                <a:solidFill>
                  <a:schemeClr val="tx1"/>
                </a:solidFill>
                <a:latin typeface="Gill Sans"/>
                <a:sym typeface="Wingdings" pitchFamily="2" charset="2"/>
              </a:rPr>
              <a:t>		filled with </a:t>
            </a:r>
            <a:r>
              <a:rPr lang="en-US" sz="5800" dirty="0">
                <a:solidFill>
                  <a:srgbClr val="FF4013"/>
                </a:solidFill>
                <a:latin typeface="Gill Sans"/>
                <a:sym typeface="Wingdings" pitchFamily="2" charset="2"/>
              </a:rPr>
              <a:t>content</a:t>
            </a:r>
            <a:endParaRPr lang="en-US" sz="5800" dirty="0">
              <a:solidFill>
                <a:srgbClr val="FF4013"/>
              </a:solidFill>
            </a:endParaRPr>
          </a:p>
        </p:txBody>
      </p:sp>
      <p:pic>
        <p:nvPicPr>
          <p:cNvPr id="6" name="Picture 5" descr="Graphical user interface, text, application&#10;&#10;Description automatically generated">
            <a:extLst>
              <a:ext uri="{FF2B5EF4-FFF2-40B4-BE49-F238E27FC236}">
                <a16:creationId xmlns:a16="http://schemas.microsoft.com/office/drawing/2014/main" id="{C951A347-4656-FE4C-A63E-937DFACD48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91" y="7431564"/>
            <a:ext cx="12570247" cy="4612390"/>
          </a:xfrm>
          <a:prstGeom prst="rect">
            <a:avLst/>
          </a:prstGeom>
        </p:spPr>
      </p:pic>
      <p:pic>
        <p:nvPicPr>
          <p:cNvPr id="3" name="Picture 2" descr="Graphical user interface, text, application, email&#10;&#10;Description automatically generated">
            <a:extLst>
              <a:ext uri="{FF2B5EF4-FFF2-40B4-BE49-F238E27FC236}">
                <a16:creationId xmlns:a16="http://schemas.microsoft.com/office/drawing/2014/main" id="{95888230-83FD-5144-BA46-59E395B86F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28087" y="6974364"/>
            <a:ext cx="11430370" cy="6093936"/>
          </a:xfrm>
          <a:prstGeom prst="rect">
            <a:avLst/>
          </a:prstGeom>
        </p:spPr>
      </p:pic>
      <p:sp>
        <p:nvSpPr>
          <p:cNvPr id="8" name="TextBox 7">
            <a:extLst>
              <a:ext uri="{FF2B5EF4-FFF2-40B4-BE49-F238E27FC236}">
                <a16:creationId xmlns:a16="http://schemas.microsoft.com/office/drawing/2014/main" id="{A8C8F368-0BFE-6444-83ED-B6E2F475D270}"/>
              </a:ext>
            </a:extLst>
          </p:cNvPr>
          <p:cNvSpPr txBox="1"/>
          <p:nvPr/>
        </p:nvSpPr>
        <p:spPr>
          <a:xfrm>
            <a:off x="79487" y="13068798"/>
            <a:ext cx="12370524"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https://www.w3schools.com/html/</a:t>
            </a:r>
            <a:r>
              <a:rPr lang="en-US" sz="3200" dirty="0" err="1"/>
              <a:t>html_intro.asp</a:t>
            </a:r>
            <a:endParaRPr lang="en-US" sz="3200" dirty="0"/>
          </a:p>
        </p:txBody>
      </p:sp>
      <p:sp>
        <p:nvSpPr>
          <p:cNvPr id="9" name="Rectangle 8">
            <a:extLst>
              <a:ext uri="{FF2B5EF4-FFF2-40B4-BE49-F238E27FC236}">
                <a16:creationId xmlns:a16="http://schemas.microsoft.com/office/drawing/2014/main" id="{BA9593B8-E877-244C-A084-A3C186898F43}"/>
              </a:ext>
            </a:extLst>
          </p:cNvPr>
          <p:cNvSpPr/>
          <p:nvPr/>
        </p:nvSpPr>
        <p:spPr>
          <a:xfrm>
            <a:off x="13088982" y="11207932"/>
            <a:ext cx="8151224" cy="44413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2505903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37</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kumimoji="0" lang="en-US" sz="11600" b="0" i="0" u="none" strike="noStrike" kern="0" cap="none" spc="0" normalizeH="0" baseline="0" noProof="0" dirty="0">
                <a:ln>
                  <a:noFill/>
                </a:ln>
                <a:solidFill>
                  <a:schemeClr val="bg1"/>
                </a:solidFill>
                <a:effectLst/>
                <a:uLnTx/>
                <a:uFillTx/>
                <a:latin typeface="Gill Sans"/>
                <a:cs typeface="Gill Sans"/>
                <a:sym typeface="Gill Sans"/>
              </a:rPr>
              <a:t>HTML</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sp>
        <p:nvSpPr>
          <p:cNvPr id="5" name="Expressiveness principle:">
            <a:extLst>
              <a:ext uri="{FF2B5EF4-FFF2-40B4-BE49-F238E27FC236}">
                <a16:creationId xmlns:a16="http://schemas.microsoft.com/office/drawing/2014/main" id="{24C4B364-A980-0840-B8FA-C05B6ABC3815}"/>
              </a:ext>
            </a:extLst>
          </p:cNvPr>
          <p:cNvSpPr/>
          <p:nvPr/>
        </p:nvSpPr>
        <p:spPr>
          <a:xfrm>
            <a:off x="79487" y="3438132"/>
            <a:ext cx="24037813" cy="2872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lvl1pPr>
              <a:defRPr sz="6400"/>
            </a:lvl1pPr>
          </a:lstStyle>
          <a:p>
            <a:pPr lvl="0" algn="l">
              <a:defRPr sz="6400"/>
            </a:pPr>
            <a:r>
              <a:rPr lang="en-US" b="1" dirty="0">
                <a:solidFill>
                  <a:srgbClr val="FF4013"/>
                </a:solidFill>
                <a:latin typeface="Gill Sans"/>
              </a:rPr>
              <a:t>HTML</a:t>
            </a:r>
            <a:endParaRPr lang="en-US" sz="5800" b="1" dirty="0">
              <a:solidFill>
                <a:srgbClr val="FF4013"/>
              </a:solidFill>
              <a:latin typeface="Gill Sans"/>
            </a:endParaRPr>
          </a:p>
          <a:p>
            <a:pPr lvl="0" algn="l">
              <a:defRPr sz="6400"/>
            </a:pPr>
            <a:r>
              <a:rPr lang="en-US" sz="5800" b="1" dirty="0">
                <a:solidFill>
                  <a:srgbClr val="FF4013"/>
                </a:solidFill>
                <a:latin typeface="Gill Sans"/>
              </a:rPr>
              <a:t>	</a:t>
            </a:r>
            <a:r>
              <a:rPr lang="en-US" sz="5800" b="1" dirty="0">
                <a:solidFill>
                  <a:schemeClr val="tx1"/>
                </a:solidFill>
                <a:latin typeface="Gill Sans"/>
                <a:sym typeface="Wingdings" pitchFamily="2" charset="2"/>
              </a:rPr>
              <a:t></a:t>
            </a:r>
            <a:r>
              <a:rPr lang="en-US" sz="5800" b="1" dirty="0">
                <a:solidFill>
                  <a:srgbClr val="FF4013"/>
                </a:solidFill>
                <a:latin typeface="Gill Sans"/>
                <a:sym typeface="Wingdings" pitchFamily="2" charset="2"/>
              </a:rPr>
              <a:t> </a:t>
            </a:r>
            <a:r>
              <a:rPr lang="en-US" sz="5800" dirty="0">
                <a:solidFill>
                  <a:schemeClr val="tx1"/>
                </a:solidFill>
                <a:latin typeface="Gill Sans"/>
                <a:sym typeface="Wingdings" pitchFamily="2" charset="2"/>
              </a:rPr>
              <a:t>We conceptualize the structure of webpages using the </a:t>
            </a:r>
            <a:r>
              <a:rPr lang="en-US" sz="5800" dirty="0">
                <a:solidFill>
                  <a:srgbClr val="FF0000"/>
                </a:solidFill>
                <a:latin typeface="Gill Sans"/>
                <a:sym typeface="Wingdings" pitchFamily="2" charset="2"/>
              </a:rPr>
              <a:t>Document Object 		Model (DOM) </a:t>
            </a:r>
            <a:endParaRPr lang="en-US" sz="5800" dirty="0">
              <a:solidFill>
                <a:srgbClr val="FF0000"/>
              </a:solidFill>
            </a:endParaRPr>
          </a:p>
        </p:txBody>
      </p:sp>
      <p:pic>
        <p:nvPicPr>
          <p:cNvPr id="6" name="Picture 5" descr="Graphical user interface, text, application&#10;&#10;Description automatically generated">
            <a:extLst>
              <a:ext uri="{FF2B5EF4-FFF2-40B4-BE49-F238E27FC236}">
                <a16:creationId xmlns:a16="http://schemas.microsoft.com/office/drawing/2014/main" id="{C951A347-4656-FE4C-A63E-937DFACD48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252" y="6264900"/>
            <a:ext cx="8432409" cy="3094097"/>
          </a:xfrm>
          <a:prstGeom prst="rect">
            <a:avLst/>
          </a:prstGeom>
        </p:spPr>
      </p:pic>
      <p:pic>
        <p:nvPicPr>
          <p:cNvPr id="3" name="Picture 2" descr="Graphical user interface, text, application, email&#10;&#10;Description automatically generated">
            <a:extLst>
              <a:ext uri="{FF2B5EF4-FFF2-40B4-BE49-F238E27FC236}">
                <a16:creationId xmlns:a16="http://schemas.microsoft.com/office/drawing/2014/main" id="{95888230-83FD-5144-BA46-59E395B86F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3213" y="8731550"/>
            <a:ext cx="7541741" cy="4020770"/>
          </a:xfrm>
          <a:prstGeom prst="rect">
            <a:avLst/>
          </a:prstGeom>
        </p:spPr>
      </p:pic>
      <p:sp>
        <p:nvSpPr>
          <p:cNvPr id="7" name="TextBox 6">
            <a:extLst>
              <a:ext uri="{FF2B5EF4-FFF2-40B4-BE49-F238E27FC236}">
                <a16:creationId xmlns:a16="http://schemas.microsoft.com/office/drawing/2014/main" id="{F028FD4D-F560-3946-80FF-3CFC828B06CF}"/>
              </a:ext>
            </a:extLst>
          </p:cNvPr>
          <p:cNvSpPr txBox="1"/>
          <p:nvPr/>
        </p:nvSpPr>
        <p:spPr>
          <a:xfrm>
            <a:off x="79487" y="13147176"/>
            <a:ext cx="12370524"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https://www.w3schools.com/html/</a:t>
            </a:r>
            <a:r>
              <a:rPr lang="en-US" sz="3200" dirty="0" err="1"/>
              <a:t>html_intro.asp</a:t>
            </a:r>
            <a:endParaRPr lang="en-US" sz="3200" dirty="0"/>
          </a:p>
        </p:txBody>
      </p:sp>
      <p:graphicFrame>
        <p:nvGraphicFramePr>
          <p:cNvPr id="8" name="Diagram 7">
            <a:extLst>
              <a:ext uri="{FF2B5EF4-FFF2-40B4-BE49-F238E27FC236}">
                <a16:creationId xmlns:a16="http://schemas.microsoft.com/office/drawing/2014/main" id="{9A9CFD7C-B65E-5C4C-B053-4EDA01D64357}"/>
              </a:ext>
            </a:extLst>
          </p:cNvPr>
          <p:cNvGraphicFramePr/>
          <p:nvPr>
            <p:extLst>
              <p:ext uri="{D42A27DB-BD31-4B8C-83A1-F6EECF244321}">
                <p14:modId xmlns:p14="http://schemas.microsoft.com/office/powerpoint/2010/main" val="1920979657"/>
              </p:ext>
            </p:extLst>
          </p:nvPr>
        </p:nvGraphicFramePr>
        <p:xfrm>
          <a:off x="9187661" y="6310712"/>
          <a:ext cx="15009126" cy="675758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Rectangle 8">
            <a:extLst>
              <a:ext uri="{FF2B5EF4-FFF2-40B4-BE49-F238E27FC236}">
                <a16:creationId xmlns:a16="http://schemas.microsoft.com/office/drawing/2014/main" id="{2E877179-21E9-484B-85E9-95F29827639D}"/>
              </a:ext>
            </a:extLst>
          </p:cNvPr>
          <p:cNvSpPr/>
          <p:nvPr/>
        </p:nvSpPr>
        <p:spPr>
          <a:xfrm>
            <a:off x="2334227" y="11440200"/>
            <a:ext cx="5634118" cy="41801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28030124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38</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kumimoji="0" lang="en-US" sz="11600" b="0" i="0" u="none" strike="noStrike" kern="0" cap="none" spc="0" normalizeH="0" baseline="0" noProof="0" dirty="0">
                <a:ln>
                  <a:noFill/>
                </a:ln>
                <a:solidFill>
                  <a:schemeClr val="bg1"/>
                </a:solidFill>
                <a:effectLst/>
                <a:uLnTx/>
                <a:uFillTx/>
                <a:latin typeface="Gill Sans"/>
                <a:cs typeface="Gill Sans"/>
                <a:sym typeface="Gill Sans"/>
              </a:rPr>
              <a:t>HTML</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sp>
        <p:nvSpPr>
          <p:cNvPr id="5" name="Expressiveness principle:">
            <a:extLst>
              <a:ext uri="{FF2B5EF4-FFF2-40B4-BE49-F238E27FC236}">
                <a16:creationId xmlns:a16="http://schemas.microsoft.com/office/drawing/2014/main" id="{24C4B364-A980-0840-B8FA-C05B6ABC3815}"/>
              </a:ext>
            </a:extLst>
          </p:cNvPr>
          <p:cNvSpPr/>
          <p:nvPr/>
        </p:nvSpPr>
        <p:spPr>
          <a:xfrm>
            <a:off x="79487" y="3438132"/>
            <a:ext cx="24037813" cy="19800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lvl1pPr>
              <a:defRPr sz="6400"/>
            </a:lvl1pPr>
          </a:lstStyle>
          <a:p>
            <a:pPr lvl="0" algn="l">
              <a:defRPr sz="6400"/>
            </a:pPr>
            <a:r>
              <a:rPr lang="en-US" b="1" dirty="0">
                <a:solidFill>
                  <a:srgbClr val="FF4013"/>
                </a:solidFill>
                <a:latin typeface="Gill Sans"/>
              </a:rPr>
              <a:t>HTML</a:t>
            </a:r>
            <a:endParaRPr lang="en-US" sz="5800" b="1" dirty="0">
              <a:solidFill>
                <a:srgbClr val="FF4013"/>
              </a:solidFill>
              <a:latin typeface="Gill Sans"/>
            </a:endParaRPr>
          </a:p>
          <a:p>
            <a:pPr lvl="0" algn="l">
              <a:defRPr sz="6400"/>
            </a:pPr>
            <a:r>
              <a:rPr lang="en-US" sz="5800" b="1" dirty="0">
                <a:solidFill>
                  <a:srgbClr val="FF4013"/>
                </a:solidFill>
                <a:latin typeface="Gill Sans"/>
              </a:rPr>
              <a:t>	</a:t>
            </a:r>
            <a:r>
              <a:rPr lang="en-US" sz="5800" b="1" dirty="0">
                <a:solidFill>
                  <a:schemeClr val="tx1"/>
                </a:solidFill>
                <a:latin typeface="Gill Sans"/>
                <a:sym typeface="Wingdings" pitchFamily="2" charset="2"/>
              </a:rPr>
              <a:t></a:t>
            </a:r>
            <a:r>
              <a:rPr lang="en-US" sz="5800" b="1" dirty="0">
                <a:solidFill>
                  <a:srgbClr val="FF4013"/>
                </a:solidFill>
                <a:latin typeface="Gill Sans"/>
                <a:sym typeface="Wingdings" pitchFamily="2" charset="2"/>
              </a:rPr>
              <a:t> </a:t>
            </a:r>
            <a:r>
              <a:rPr lang="en-US" sz="5800" dirty="0">
                <a:solidFill>
                  <a:schemeClr val="tx1"/>
                </a:solidFill>
                <a:latin typeface="Gill Sans"/>
                <a:sym typeface="Wingdings" pitchFamily="2" charset="2"/>
              </a:rPr>
              <a:t>You can view the HTML for any webpage using the developer console</a:t>
            </a:r>
            <a:endParaRPr lang="en-US" sz="5800" dirty="0">
              <a:solidFill>
                <a:srgbClr val="FF0000"/>
              </a:solidFill>
            </a:endParaRPr>
          </a:p>
        </p:txBody>
      </p:sp>
      <p:sp>
        <p:nvSpPr>
          <p:cNvPr id="9" name="Rectangle 8">
            <a:extLst>
              <a:ext uri="{FF2B5EF4-FFF2-40B4-BE49-F238E27FC236}">
                <a16:creationId xmlns:a16="http://schemas.microsoft.com/office/drawing/2014/main" id="{2E877179-21E9-484B-85E9-95F29827639D}"/>
              </a:ext>
            </a:extLst>
          </p:cNvPr>
          <p:cNvSpPr/>
          <p:nvPr/>
        </p:nvSpPr>
        <p:spPr>
          <a:xfrm>
            <a:off x="2334227" y="11440200"/>
            <a:ext cx="5634118" cy="41801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pic>
        <p:nvPicPr>
          <p:cNvPr id="12" name="Picture 11" descr="Graphical user interface, text, application, chat or text message&#10;&#10;Description automatically generated">
            <a:extLst>
              <a:ext uri="{FF2B5EF4-FFF2-40B4-BE49-F238E27FC236}">
                <a16:creationId xmlns:a16="http://schemas.microsoft.com/office/drawing/2014/main" id="{EA1AB701-72DC-B048-B599-13F8E88403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5885" y="5597435"/>
            <a:ext cx="14942315" cy="7699465"/>
          </a:xfrm>
          <a:prstGeom prst="rect">
            <a:avLst/>
          </a:prstGeom>
        </p:spPr>
      </p:pic>
      <p:pic>
        <p:nvPicPr>
          <p:cNvPr id="18" name="Picture 17" descr="Text&#10;&#10;Description automatically generated">
            <a:extLst>
              <a:ext uri="{FF2B5EF4-FFF2-40B4-BE49-F238E27FC236}">
                <a16:creationId xmlns:a16="http://schemas.microsoft.com/office/drawing/2014/main" id="{B2EEF3C4-BF8E-2D4D-857E-1A86F4F7C3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030" y="5418160"/>
            <a:ext cx="7629574" cy="7650139"/>
          </a:xfrm>
          <a:prstGeom prst="rect">
            <a:avLst/>
          </a:prstGeom>
        </p:spPr>
      </p:pic>
    </p:spTree>
    <p:extLst>
      <p:ext uri="{BB962C8B-B14F-4D97-AF65-F5344CB8AC3E}">
        <p14:creationId xmlns:p14="http://schemas.microsoft.com/office/powerpoint/2010/main" val="21327590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39</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kumimoji="0" lang="en-US" sz="11600" b="0" i="0" u="none" strike="noStrike" kern="0" cap="none" spc="0" normalizeH="0" baseline="0" noProof="0" dirty="0">
                <a:ln>
                  <a:noFill/>
                </a:ln>
                <a:solidFill>
                  <a:schemeClr val="bg1"/>
                </a:solidFill>
                <a:effectLst/>
                <a:uLnTx/>
                <a:uFillTx/>
                <a:latin typeface="Gill Sans"/>
                <a:cs typeface="Gill Sans"/>
                <a:sym typeface="Gill Sans"/>
              </a:rPr>
              <a:t>HTML</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sp>
        <p:nvSpPr>
          <p:cNvPr id="5" name="Expressiveness principle:">
            <a:extLst>
              <a:ext uri="{FF2B5EF4-FFF2-40B4-BE49-F238E27FC236}">
                <a16:creationId xmlns:a16="http://schemas.microsoft.com/office/drawing/2014/main" id="{24C4B364-A980-0840-B8FA-C05B6ABC3815}"/>
              </a:ext>
            </a:extLst>
          </p:cNvPr>
          <p:cNvSpPr/>
          <p:nvPr/>
        </p:nvSpPr>
        <p:spPr>
          <a:xfrm>
            <a:off x="79487" y="3438132"/>
            <a:ext cx="24037813" cy="19800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lvl1pPr>
              <a:defRPr sz="6400"/>
            </a:lvl1pPr>
          </a:lstStyle>
          <a:p>
            <a:pPr lvl="0" algn="l">
              <a:defRPr sz="6400"/>
            </a:pPr>
            <a:r>
              <a:rPr lang="en-US" b="1" dirty="0">
                <a:solidFill>
                  <a:srgbClr val="FF4013"/>
                </a:solidFill>
                <a:latin typeface="Gill Sans"/>
              </a:rPr>
              <a:t>HTML</a:t>
            </a:r>
            <a:endParaRPr lang="en-US" sz="5800" b="1" dirty="0">
              <a:solidFill>
                <a:srgbClr val="FF4013"/>
              </a:solidFill>
              <a:latin typeface="Gill Sans"/>
            </a:endParaRPr>
          </a:p>
          <a:p>
            <a:pPr lvl="0" algn="l">
              <a:defRPr sz="6400"/>
            </a:pPr>
            <a:r>
              <a:rPr lang="en-US" sz="5800" dirty="0">
                <a:solidFill>
                  <a:srgbClr val="FF4013"/>
                </a:solidFill>
                <a:latin typeface="Gill Sans"/>
              </a:rPr>
              <a:t>	</a:t>
            </a:r>
            <a:r>
              <a:rPr lang="en-US" sz="5800" b="1" dirty="0">
                <a:solidFill>
                  <a:schemeClr val="tx1"/>
                </a:solidFill>
                <a:latin typeface="Gill Sans"/>
                <a:sym typeface="Wingdings" pitchFamily="2" charset="2"/>
              </a:rPr>
              <a:t></a:t>
            </a:r>
            <a:r>
              <a:rPr lang="en-US" sz="5800" dirty="0">
                <a:solidFill>
                  <a:srgbClr val="FF4013"/>
                </a:solidFill>
                <a:latin typeface="Gill Sans"/>
                <a:sym typeface="Wingdings" pitchFamily="2" charset="2"/>
              </a:rPr>
              <a:t> </a:t>
            </a:r>
            <a:r>
              <a:rPr lang="en-US" sz="5800" dirty="0">
                <a:solidFill>
                  <a:schemeClr val="tx1"/>
                </a:solidFill>
                <a:latin typeface="Gill Sans"/>
                <a:sym typeface="Wingdings" pitchFamily="2" charset="2"/>
              </a:rPr>
              <a:t>Distinguish between elements with </a:t>
            </a:r>
            <a:r>
              <a:rPr lang="en-US" sz="5800" dirty="0">
                <a:solidFill>
                  <a:srgbClr val="FF0000"/>
                </a:solidFill>
                <a:latin typeface="Gill Sans"/>
                <a:sym typeface="Wingdings" pitchFamily="2" charset="2"/>
              </a:rPr>
              <a:t>id’s</a:t>
            </a:r>
            <a:r>
              <a:rPr lang="en-US" sz="5800" dirty="0">
                <a:solidFill>
                  <a:schemeClr val="tx1"/>
                </a:solidFill>
                <a:latin typeface="Gill Sans"/>
                <a:sym typeface="Wingdings" pitchFamily="2" charset="2"/>
              </a:rPr>
              <a:t> and group them with </a:t>
            </a:r>
            <a:r>
              <a:rPr lang="en-US" sz="5800" dirty="0">
                <a:solidFill>
                  <a:srgbClr val="FF0000"/>
                </a:solidFill>
                <a:latin typeface="Gill Sans"/>
                <a:sym typeface="Wingdings" pitchFamily="2" charset="2"/>
              </a:rPr>
              <a:t>classes</a:t>
            </a:r>
            <a:endParaRPr lang="en-US" sz="5800" dirty="0">
              <a:solidFill>
                <a:srgbClr val="FF0000"/>
              </a:solidFill>
            </a:endParaRPr>
          </a:p>
        </p:txBody>
      </p:sp>
      <p:sp>
        <p:nvSpPr>
          <p:cNvPr id="9" name="Rectangle 8">
            <a:extLst>
              <a:ext uri="{FF2B5EF4-FFF2-40B4-BE49-F238E27FC236}">
                <a16:creationId xmlns:a16="http://schemas.microsoft.com/office/drawing/2014/main" id="{2E877179-21E9-484B-85E9-95F29827639D}"/>
              </a:ext>
            </a:extLst>
          </p:cNvPr>
          <p:cNvSpPr/>
          <p:nvPr/>
        </p:nvSpPr>
        <p:spPr>
          <a:xfrm>
            <a:off x="2334227" y="11440200"/>
            <a:ext cx="5634118" cy="41801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pic>
        <p:nvPicPr>
          <p:cNvPr id="13" name="Picture 12" descr="Text&#10;&#10;Description automatically generated">
            <a:extLst>
              <a:ext uri="{FF2B5EF4-FFF2-40B4-BE49-F238E27FC236}">
                <a16:creationId xmlns:a16="http://schemas.microsoft.com/office/drawing/2014/main" id="{CD40DF8B-4E77-CA49-98A7-74D8416EBA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764" y="5418161"/>
            <a:ext cx="10580915" cy="7982094"/>
          </a:xfrm>
          <a:prstGeom prst="rect">
            <a:avLst/>
          </a:prstGeom>
        </p:spPr>
      </p:pic>
      <p:pic>
        <p:nvPicPr>
          <p:cNvPr id="15" name="Picture 14" descr="Graphical user interface, text, application, chat or text message&#10;&#10;Description automatically generated">
            <a:extLst>
              <a:ext uri="{FF2B5EF4-FFF2-40B4-BE49-F238E27FC236}">
                <a16:creationId xmlns:a16="http://schemas.microsoft.com/office/drawing/2014/main" id="{C9F0FF37-430D-CF42-B4AB-0ADC7AFF90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1969" y="5798841"/>
            <a:ext cx="13395781" cy="6902568"/>
          </a:xfrm>
          <a:prstGeom prst="rect">
            <a:avLst/>
          </a:prstGeom>
        </p:spPr>
      </p:pic>
    </p:spTree>
    <p:extLst>
      <p:ext uri="{BB962C8B-B14F-4D97-AF65-F5344CB8AC3E}">
        <p14:creationId xmlns:p14="http://schemas.microsoft.com/office/powerpoint/2010/main" val="3401767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Last tim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Visualization Building Blocks</a:t>
            </a:r>
            <a:endParaRPr dirty="0">
              <a:solidFill>
                <a:schemeClr val="bg1"/>
              </a:solidFill>
            </a:endParaRPr>
          </a:p>
        </p:txBody>
      </p:sp>
      <p:sp>
        <p:nvSpPr>
          <p:cNvPr id="25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a:t>
            </a:fld>
            <a:endParaRPr kumimoji="0" sz="2400" b="0" i="0" u="none" strike="noStrike" kern="0" cap="none" spc="0" normalizeH="0" baseline="0" noProof="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1745550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40</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kumimoji="0" lang="en-US" sz="11600" b="0" i="0" u="none" strike="noStrike" kern="0" cap="none" spc="0" normalizeH="0" baseline="0" noProof="0">
                <a:ln>
                  <a:noFill/>
                </a:ln>
                <a:solidFill>
                  <a:schemeClr val="bg1"/>
                </a:solidFill>
                <a:effectLst/>
                <a:uLnTx/>
                <a:uFillTx/>
                <a:latin typeface="Gill Sans"/>
                <a:cs typeface="Gill Sans"/>
                <a:sym typeface="Gill Sans"/>
              </a:rPr>
              <a:t>HTML + CSS </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sp>
        <p:nvSpPr>
          <p:cNvPr id="5" name="Expressiveness principle:">
            <a:extLst>
              <a:ext uri="{FF2B5EF4-FFF2-40B4-BE49-F238E27FC236}">
                <a16:creationId xmlns:a16="http://schemas.microsoft.com/office/drawing/2014/main" id="{24C4B364-A980-0840-B8FA-C05B6ABC3815}"/>
              </a:ext>
            </a:extLst>
          </p:cNvPr>
          <p:cNvSpPr/>
          <p:nvPr/>
        </p:nvSpPr>
        <p:spPr>
          <a:xfrm>
            <a:off x="79487" y="3438132"/>
            <a:ext cx="24037813" cy="2872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lvl1pPr>
              <a:defRPr sz="6400"/>
            </a:lvl1pPr>
          </a:lstStyle>
          <a:p>
            <a:pPr lvl="0" algn="l">
              <a:defRPr sz="6400"/>
            </a:pPr>
            <a:r>
              <a:rPr lang="en-US" b="1" dirty="0">
                <a:solidFill>
                  <a:srgbClr val="FF4013"/>
                </a:solidFill>
                <a:latin typeface="Gill Sans"/>
              </a:rPr>
              <a:t>CSS</a:t>
            </a:r>
            <a:endParaRPr lang="en-US" sz="5800" b="1" dirty="0">
              <a:solidFill>
                <a:srgbClr val="FF4013"/>
              </a:solidFill>
              <a:latin typeface="Gill Sans"/>
            </a:endParaRPr>
          </a:p>
          <a:p>
            <a:pPr lvl="0" algn="l">
              <a:defRPr sz="6400"/>
            </a:pPr>
            <a:r>
              <a:rPr lang="en-US" sz="5800" dirty="0">
                <a:solidFill>
                  <a:srgbClr val="FF4013"/>
                </a:solidFill>
                <a:latin typeface="Gill Sans"/>
              </a:rPr>
              <a:t>	</a:t>
            </a:r>
            <a:r>
              <a:rPr lang="en-US" sz="5800" b="1" dirty="0">
                <a:solidFill>
                  <a:schemeClr val="tx1"/>
                </a:solidFill>
                <a:latin typeface="Gill Sans"/>
                <a:sym typeface="Wingdings" pitchFamily="2" charset="2"/>
              </a:rPr>
              <a:t></a:t>
            </a:r>
            <a:r>
              <a:rPr lang="en-US" sz="5800" dirty="0">
                <a:solidFill>
                  <a:srgbClr val="FF4013"/>
                </a:solidFill>
                <a:latin typeface="Gill Sans"/>
                <a:sym typeface="Wingdings" pitchFamily="2" charset="2"/>
              </a:rPr>
              <a:t> </a:t>
            </a:r>
            <a:r>
              <a:rPr lang="en-US" sz="5800" dirty="0">
                <a:solidFill>
                  <a:schemeClr val="tx1"/>
                </a:solidFill>
                <a:latin typeface="Gill Sans"/>
                <a:sym typeface="Wingdings" pitchFamily="2" charset="2"/>
              </a:rPr>
              <a:t>Cascading Style Sheet</a:t>
            </a:r>
          </a:p>
          <a:p>
            <a:pPr lvl="0" algn="l">
              <a:defRPr sz="6400"/>
            </a:pPr>
            <a:r>
              <a:rPr lang="en-US" sz="5800" dirty="0">
                <a:solidFill>
                  <a:schemeClr val="tx1"/>
                </a:solidFill>
                <a:latin typeface="Gill Sans"/>
                <a:sym typeface="Wingdings" pitchFamily="2" charset="2"/>
              </a:rPr>
              <a:t>	 Used to </a:t>
            </a:r>
            <a:r>
              <a:rPr lang="en-US" sz="5800" dirty="0">
                <a:solidFill>
                  <a:srgbClr val="FF0000"/>
                </a:solidFill>
                <a:latin typeface="Gill Sans"/>
                <a:sym typeface="Wingdings" pitchFamily="2" charset="2"/>
              </a:rPr>
              <a:t>style HTML elements </a:t>
            </a:r>
            <a:endParaRPr lang="en-US" sz="5800" dirty="0">
              <a:solidFill>
                <a:srgbClr val="FF0000"/>
              </a:solidFill>
            </a:endParaRPr>
          </a:p>
        </p:txBody>
      </p:sp>
      <p:sp>
        <p:nvSpPr>
          <p:cNvPr id="9" name="Rectangle 8">
            <a:extLst>
              <a:ext uri="{FF2B5EF4-FFF2-40B4-BE49-F238E27FC236}">
                <a16:creationId xmlns:a16="http://schemas.microsoft.com/office/drawing/2014/main" id="{2E877179-21E9-484B-85E9-95F29827639D}"/>
              </a:ext>
            </a:extLst>
          </p:cNvPr>
          <p:cNvSpPr/>
          <p:nvPr/>
        </p:nvSpPr>
        <p:spPr>
          <a:xfrm>
            <a:off x="2334227" y="11440200"/>
            <a:ext cx="5634118" cy="41801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pic>
        <p:nvPicPr>
          <p:cNvPr id="8" name="Picture 7" descr="Text&#10;&#10;Description automatically generated">
            <a:extLst>
              <a:ext uri="{FF2B5EF4-FFF2-40B4-BE49-F238E27FC236}">
                <a16:creationId xmlns:a16="http://schemas.microsoft.com/office/drawing/2014/main" id="{FDEB23C6-38D1-7F48-926B-19225D02CF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87" y="6286768"/>
            <a:ext cx="8897887" cy="7073900"/>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9B4599C6-6D17-BD43-AC26-CBB0B53704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4159" y="6879832"/>
            <a:ext cx="5860216" cy="3923506"/>
          </a:xfrm>
          <a:prstGeom prst="rect">
            <a:avLst/>
          </a:prstGeom>
          <a:ln>
            <a:solidFill>
              <a:schemeClr val="bg1"/>
            </a:solidFill>
          </a:ln>
        </p:spPr>
      </p:pic>
      <p:pic>
        <p:nvPicPr>
          <p:cNvPr id="13" name="Picture 12" descr="A screenshot of a computer&#10;&#10;Description automatically generated with medium confidence">
            <a:extLst>
              <a:ext uri="{FF2B5EF4-FFF2-40B4-BE49-F238E27FC236}">
                <a16:creationId xmlns:a16="http://schemas.microsoft.com/office/drawing/2014/main" id="{058FD190-6221-BB42-B003-C873D2096F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14200" y="6317192"/>
            <a:ext cx="12103100" cy="7073900"/>
          </a:xfrm>
          <a:prstGeom prst="rect">
            <a:avLst/>
          </a:prstGeom>
        </p:spPr>
      </p:pic>
    </p:spTree>
    <p:extLst>
      <p:ext uri="{BB962C8B-B14F-4D97-AF65-F5344CB8AC3E}">
        <p14:creationId xmlns:p14="http://schemas.microsoft.com/office/powerpoint/2010/main" val="951622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41</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kumimoji="0" lang="en-US" sz="11600" b="0" i="0" u="none" strike="noStrike" kern="0" cap="none" spc="0" normalizeH="0" baseline="0" noProof="0">
                <a:ln>
                  <a:noFill/>
                </a:ln>
                <a:solidFill>
                  <a:schemeClr val="bg1"/>
                </a:solidFill>
                <a:effectLst/>
                <a:uLnTx/>
                <a:uFillTx/>
                <a:latin typeface="Gill Sans"/>
                <a:cs typeface="Gill Sans"/>
                <a:sym typeface="Gill Sans"/>
              </a:rPr>
              <a:t>HTML + CSS </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sp>
        <p:nvSpPr>
          <p:cNvPr id="5" name="Expressiveness principle:">
            <a:extLst>
              <a:ext uri="{FF2B5EF4-FFF2-40B4-BE49-F238E27FC236}">
                <a16:creationId xmlns:a16="http://schemas.microsoft.com/office/drawing/2014/main" id="{24C4B364-A980-0840-B8FA-C05B6ABC3815}"/>
              </a:ext>
            </a:extLst>
          </p:cNvPr>
          <p:cNvSpPr/>
          <p:nvPr/>
        </p:nvSpPr>
        <p:spPr>
          <a:xfrm>
            <a:off x="79487" y="3438132"/>
            <a:ext cx="24037813" cy="19800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lvl1pPr>
              <a:defRPr sz="6400"/>
            </a:lvl1pPr>
          </a:lstStyle>
          <a:p>
            <a:pPr lvl="0" algn="l">
              <a:defRPr sz="6400"/>
            </a:pPr>
            <a:r>
              <a:rPr lang="en-US" b="1" dirty="0">
                <a:solidFill>
                  <a:srgbClr val="FF4013"/>
                </a:solidFill>
                <a:latin typeface="Gill Sans"/>
              </a:rPr>
              <a:t>CSS</a:t>
            </a:r>
            <a:endParaRPr lang="en-US" sz="5800" b="1" dirty="0">
              <a:solidFill>
                <a:srgbClr val="FF4013"/>
              </a:solidFill>
              <a:latin typeface="Gill Sans"/>
            </a:endParaRPr>
          </a:p>
          <a:p>
            <a:pPr lvl="0" algn="l">
              <a:defRPr sz="6400"/>
            </a:pPr>
            <a:r>
              <a:rPr lang="en-US" sz="5800" dirty="0">
                <a:solidFill>
                  <a:srgbClr val="FF4013"/>
                </a:solidFill>
                <a:latin typeface="Gill Sans"/>
                <a:sym typeface="Wingdings" pitchFamily="2" charset="2"/>
              </a:rPr>
              <a:t>	</a:t>
            </a:r>
            <a:r>
              <a:rPr lang="en-US" sz="5800" dirty="0">
                <a:solidFill>
                  <a:schemeClr val="tx1"/>
                </a:solidFill>
                <a:latin typeface="Gill Sans"/>
                <a:sym typeface="Wingdings" pitchFamily="2" charset="2"/>
              </a:rPr>
              <a:t> Apply style to elements, id’s, or classes</a:t>
            </a:r>
            <a:endParaRPr lang="en-US" sz="5800" dirty="0">
              <a:solidFill>
                <a:srgbClr val="FF0000"/>
              </a:solidFill>
            </a:endParaRPr>
          </a:p>
        </p:txBody>
      </p:sp>
      <p:sp>
        <p:nvSpPr>
          <p:cNvPr id="9" name="Rectangle 8">
            <a:extLst>
              <a:ext uri="{FF2B5EF4-FFF2-40B4-BE49-F238E27FC236}">
                <a16:creationId xmlns:a16="http://schemas.microsoft.com/office/drawing/2014/main" id="{2E877179-21E9-484B-85E9-95F29827639D}"/>
              </a:ext>
            </a:extLst>
          </p:cNvPr>
          <p:cNvSpPr/>
          <p:nvPr/>
        </p:nvSpPr>
        <p:spPr>
          <a:xfrm>
            <a:off x="2334227" y="11440200"/>
            <a:ext cx="5634118" cy="41801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pic>
        <p:nvPicPr>
          <p:cNvPr id="8" name="Picture 7" descr="Text&#10;&#10;Description automatically generated">
            <a:extLst>
              <a:ext uri="{FF2B5EF4-FFF2-40B4-BE49-F238E27FC236}">
                <a16:creationId xmlns:a16="http://schemas.microsoft.com/office/drawing/2014/main" id="{FDEB23C6-38D1-7F48-926B-19225D02CF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87" y="6286768"/>
            <a:ext cx="8897887" cy="7073900"/>
          </a:xfrm>
          <a:prstGeom prst="rect">
            <a:avLst/>
          </a:prstGeom>
        </p:spPr>
      </p:pic>
      <p:pic>
        <p:nvPicPr>
          <p:cNvPr id="3" name="Picture 2" descr="Text&#10;&#10;Description automatically generated">
            <a:extLst>
              <a:ext uri="{FF2B5EF4-FFF2-40B4-BE49-F238E27FC236}">
                <a16:creationId xmlns:a16="http://schemas.microsoft.com/office/drawing/2014/main" id="{079FC06D-DE4D-E04E-B1F0-769ADCEC71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3141" y="5761399"/>
            <a:ext cx="5883910" cy="5469793"/>
          </a:xfrm>
          <a:prstGeom prst="rect">
            <a:avLst/>
          </a:prstGeom>
          <a:ln>
            <a:solidFill>
              <a:schemeClr val="bg1"/>
            </a:solidFill>
          </a:ln>
        </p:spPr>
      </p:pic>
      <p:pic>
        <p:nvPicPr>
          <p:cNvPr id="7" name="Picture 6" descr="Graphical user interface, text, application, chat or text message&#10;&#10;Description automatically generated">
            <a:extLst>
              <a:ext uri="{FF2B5EF4-FFF2-40B4-BE49-F238E27FC236}">
                <a16:creationId xmlns:a16="http://schemas.microsoft.com/office/drawing/2014/main" id="{4AC95B87-B3CE-CA47-82D4-208CC172243A}"/>
              </a:ext>
            </a:extLst>
          </p:cNvPr>
          <p:cNvPicPr>
            <a:picLocks noChangeAspect="1"/>
          </p:cNvPicPr>
          <p:nvPr/>
        </p:nvPicPr>
        <p:blipFill rotWithShape="1">
          <a:blip r:embed="rId5">
            <a:extLst>
              <a:ext uri="{28A0092B-C50C-407E-A947-70E740481C1C}">
                <a14:useLocalDpi xmlns:a14="http://schemas.microsoft.com/office/drawing/2010/main" val="0"/>
              </a:ext>
            </a:extLst>
          </a:blip>
          <a:srcRect l="-1" r="647"/>
          <a:stretch/>
        </p:blipFill>
        <p:spPr>
          <a:xfrm>
            <a:off x="12098769" y="5239827"/>
            <a:ext cx="12201413" cy="7797800"/>
          </a:xfrm>
          <a:prstGeom prst="rect">
            <a:avLst/>
          </a:prstGeom>
        </p:spPr>
      </p:pic>
    </p:spTree>
    <p:extLst>
      <p:ext uri="{BB962C8B-B14F-4D97-AF65-F5344CB8AC3E}">
        <p14:creationId xmlns:p14="http://schemas.microsoft.com/office/powerpoint/2010/main" val="15047436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42</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kumimoji="0" lang="en-US" sz="11600" b="0" i="0" u="none" strike="noStrike" kern="0" cap="none" spc="0" normalizeH="0" baseline="0" noProof="0" dirty="0">
                <a:ln>
                  <a:noFill/>
                </a:ln>
                <a:solidFill>
                  <a:schemeClr val="bg1"/>
                </a:solidFill>
                <a:effectLst/>
                <a:uLnTx/>
                <a:uFillTx/>
                <a:latin typeface="Gill Sans"/>
                <a:cs typeface="Gill Sans"/>
                <a:sym typeface="Gill Sans"/>
              </a:rPr>
              <a:t>HTML + CSS </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sp>
        <p:nvSpPr>
          <p:cNvPr id="5" name="Expressiveness principle:">
            <a:extLst>
              <a:ext uri="{FF2B5EF4-FFF2-40B4-BE49-F238E27FC236}">
                <a16:creationId xmlns:a16="http://schemas.microsoft.com/office/drawing/2014/main" id="{24C4B364-A980-0840-B8FA-C05B6ABC3815}"/>
              </a:ext>
            </a:extLst>
          </p:cNvPr>
          <p:cNvSpPr/>
          <p:nvPr/>
        </p:nvSpPr>
        <p:spPr>
          <a:xfrm>
            <a:off x="79487" y="3438132"/>
            <a:ext cx="24037813" cy="45653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lvl1pPr>
              <a:defRPr sz="6400"/>
            </a:lvl1pPr>
          </a:lstStyle>
          <a:p>
            <a:pPr lvl="0" algn="l">
              <a:defRPr sz="6400"/>
            </a:pPr>
            <a:r>
              <a:rPr lang="en-US" sz="5800" b="1" dirty="0">
                <a:solidFill>
                  <a:srgbClr val="FF4013"/>
                </a:solidFill>
                <a:latin typeface="Gill Sans"/>
              </a:rPr>
              <a:t>General Tips</a:t>
            </a:r>
          </a:p>
          <a:p>
            <a:pPr lvl="0" algn="l">
              <a:defRPr sz="6400"/>
            </a:pPr>
            <a:r>
              <a:rPr lang="en-US" sz="5800" dirty="0">
                <a:solidFill>
                  <a:schemeClr val="tx1"/>
                </a:solidFill>
                <a:latin typeface="Gill Sans"/>
                <a:sym typeface="Wingdings" pitchFamily="2" charset="2"/>
              </a:rPr>
              <a:t> W3Schools is a great resource. Note all of the topics linked on the left-hand side of the page. </a:t>
            </a:r>
          </a:p>
          <a:p>
            <a:pPr lvl="0" algn="l">
              <a:defRPr sz="6400"/>
            </a:pPr>
            <a:r>
              <a:rPr lang="en-US" sz="5800" dirty="0">
                <a:solidFill>
                  <a:schemeClr val="tx1"/>
                </a:solidFill>
                <a:latin typeface="Gill Sans"/>
                <a:sym typeface="Wingdings" pitchFamily="2" charset="2"/>
              </a:rPr>
              <a:t> If you update your HTML/CSS and see no changes in the browser, try clearing your cache. </a:t>
            </a:r>
            <a:endParaRPr lang="en-US" sz="5800" dirty="0">
              <a:solidFill>
                <a:schemeClr val="tx1"/>
              </a:solidFill>
              <a:latin typeface="Gill Sans"/>
            </a:endParaRPr>
          </a:p>
        </p:txBody>
      </p:sp>
      <p:sp>
        <p:nvSpPr>
          <p:cNvPr id="9" name="Rectangle 8">
            <a:extLst>
              <a:ext uri="{FF2B5EF4-FFF2-40B4-BE49-F238E27FC236}">
                <a16:creationId xmlns:a16="http://schemas.microsoft.com/office/drawing/2014/main" id="{2E877179-21E9-484B-85E9-95F29827639D}"/>
              </a:ext>
            </a:extLst>
          </p:cNvPr>
          <p:cNvSpPr/>
          <p:nvPr/>
        </p:nvSpPr>
        <p:spPr>
          <a:xfrm>
            <a:off x="2334227" y="11440200"/>
            <a:ext cx="5634118" cy="41801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pic>
        <p:nvPicPr>
          <p:cNvPr id="6" name="Picture 5" descr="Graphical user interface, application&#10;&#10;Description automatically generated">
            <a:extLst>
              <a:ext uri="{FF2B5EF4-FFF2-40B4-BE49-F238E27FC236}">
                <a16:creationId xmlns:a16="http://schemas.microsoft.com/office/drawing/2014/main" id="{F834BD16-77CD-FA40-AF89-84207EE9F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8924" y="8376139"/>
            <a:ext cx="20209660" cy="4041932"/>
          </a:xfrm>
          <a:prstGeom prst="rect">
            <a:avLst/>
          </a:prstGeom>
        </p:spPr>
      </p:pic>
      <p:sp>
        <p:nvSpPr>
          <p:cNvPr id="10" name="Rounded Rectangular Callout 9">
            <a:extLst>
              <a:ext uri="{FF2B5EF4-FFF2-40B4-BE49-F238E27FC236}">
                <a16:creationId xmlns:a16="http://schemas.microsoft.com/office/drawing/2014/main" id="{408F1423-0DF3-CE48-AE7F-C622F35E3975}"/>
              </a:ext>
            </a:extLst>
          </p:cNvPr>
          <p:cNvSpPr/>
          <p:nvPr/>
        </p:nvSpPr>
        <p:spPr>
          <a:xfrm>
            <a:off x="300568" y="8759070"/>
            <a:ext cx="4435928" cy="3518694"/>
          </a:xfrm>
          <a:prstGeom prst="wedgeRoundRectCallout">
            <a:avLst>
              <a:gd name="adj1" fmla="val 63728"/>
              <a:gd name="adj2" fmla="val -45848"/>
              <a:gd name="adj3" fmla="val 16667"/>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400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rPr>
              <a:t>With the developer console open, right click on the refresh button</a:t>
            </a:r>
          </a:p>
        </p:txBody>
      </p:sp>
    </p:spTree>
    <p:extLst>
      <p:ext uri="{BB962C8B-B14F-4D97-AF65-F5344CB8AC3E}">
        <p14:creationId xmlns:p14="http://schemas.microsoft.com/office/powerpoint/2010/main" val="38011185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In-class exercis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ic-02: HTML, CSS</a:t>
            </a:r>
            <a:endParaRPr dirty="0">
              <a:solidFill>
                <a:schemeClr val="bg1"/>
              </a:solidFill>
            </a:endParaRPr>
          </a:p>
        </p:txBody>
      </p:sp>
      <p:sp>
        <p:nvSpPr>
          <p:cNvPr id="58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43</a:t>
            </a:fld>
            <a:endParaRPr kumimoji="0" sz="2400" b="0" i="0" u="none" strike="noStrike" kern="0" cap="none" spc="0" normalizeH="0" baseline="0" noProof="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1142793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44</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Summary</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sp>
        <p:nvSpPr>
          <p:cNvPr id="3" name="TextBox 2">
            <a:extLst>
              <a:ext uri="{FF2B5EF4-FFF2-40B4-BE49-F238E27FC236}">
                <a16:creationId xmlns:a16="http://schemas.microsoft.com/office/drawing/2014/main" id="{874DF3B3-E882-584F-9004-F5B32944FE96}"/>
              </a:ext>
            </a:extLst>
          </p:cNvPr>
          <p:cNvSpPr txBox="1"/>
          <p:nvPr/>
        </p:nvSpPr>
        <p:spPr>
          <a:xfrm>
            <a:off x="956938" y="3840368"/>
            <a:ext cx="21875353" cy="35496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kumimoji="0" lang="en-US" b="1" i="0" u="none" strike="noStrike" cap="none" spc="0" normalizeH="0" baseline="0" dirty="0">
                <a:ln>
                  <a:noFill/>
                </a:ln>
                <a:solidFill>
                  <a:srgbClr val="000000"/>
                </a:solidFill>
                <a:effectLst/>
                <a:uFillTx/>
                <a:latin typeface="+mj-lt"/>
                <a:ea typeface="+mj-ea"/>
                <a:cs typeface="+mj-cs"/>
                <a:sym typeface="Gill Sans"/>
              </a:rPr>
              <a:t>Today we:</a:t>
            </a: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i="0" u="none" strike="noStrike" cap="none" spc="0" normalizeH="0" baseline="0" dirty="0">
                <a:ln>
                  <a:noFill/>
                </a:ln>
                <a:solidFill>
                  <a:srgbClr val="000000"/>
                </a:solidFill>
                <a:effectLst/>
                <a:uFillTx/>
                <a:latin typeface="+mj-lt"/>
                <a:ea typeface="+mj-ea"/>
                <a:cs typeface="+mj-cs"/>
                <a:sym typeface="Gill Sans"/>
              </a:rPr>
              <a:t>Reviewed building blocks of visualization</a:t>
            </a: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i="0" u="none" strike="noStrike" cap="none" spc="0" normalizeH="0" baseline="0" dirty="0">
                <a:ln>
                  <a:noFill/>
                </a:ln>
                <a:solidFill>
                  <a:srgbClr val="000000"/>
                </a:solidFill>
                <a:effectLst/>
                <a:uFillTx/>
                <a:latin typeface="+mj-lt"/>
                <a:ea typeface="+mj-ea"/>
                <a:cs typeface="+mj-cs"/>
                <a:sym typeface="Gill Sans"/>
              </a:rPr>
              <a:t>Reviewed </a:t>
            </a:r>
            <a:r>
              <a:rPr lang="en-US" dirty="0"/>
              <a:t>d</a:t>
            </a:r>
            <a:r>
              <a:rPr kumimoji="0" lang="en-US" i="0" u="none" strike="noStrike" cap="none" spc="0" normalizeH="0" baseline="0" dirty="0">
                <a:ln>
                  <a:noFill/>
                </a:ln>
                <a:solidFill>
                  <a:srgbClr val="000000"/>
                </a:solidFill>
                <a:effectLst/>
                <a:uFillTx/>
                <a:latin typeface="+mj-lt"/>
                <a:ea typeface="+mj-ea"/>
                <a:cs typeface="+mj-cs"/>
                <a:sym typeface="Gill Sans"/>
              </a:rPr>
              <a:t>ata </a:t>
            </a:r>
            <a:r>
              <a:rPr lang="en-US" dirty="0"/>
              <a:t>abstraction</a:t>
            </a:r>
            <a:endParaRPr kumimoji="0" lang="en-US" i="0" u="none" strike="noStrike" cap="none" spc="0" normalizeH="0" baseline="0" dirty="0">
              <a:ln>
                <a:noFill/>
              </a:ln>
              <a:solidFill>
                <a:srgbClr val="000000"/>
              </a:solidFill>
              <a:effectLst/>
              <a:uFillTx/>
              <a:latin typeface="+mj-lt"/>
              <a:ea typeface="+mj-ea"/>
              <a:cs typeface="+mj-cs"/>
              <a:sym typeface="Gill Sans"/>
            </a:endParaRP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i="0" u="none" strike="noStrike" cap="none" spc="0" normalizeH="0" baseline="0" dirty="0" err="1">
                <a:ln>
                  <a:noFill/>
                </a:ln>
                <a:solidFill>
                  <a:srgbClr val="000000"/>
                </a:solidFill>
                <a:effectLst/>
                <a:uFillTx/>
                <a:latin typeface="+mj-lt"/>
                <a:ea typeface="+mj-ea"/>
                <a:cs typeface="+mj-cs"/>
                <a:sym typeface="Gill Sans"/>
              </a:rPr>
              <a:t>Intro’d</a:t>
            </a:r>
            <a:r>
              <a:rPr kumimoji="0" lang="en-US" i="0" u="none" strike="noStrike" cap="none" spc="0" normalizeH="0" baseline="0" dirty="0">
                <a:ln>
                  <a:noFill/>
                </a:ln>
                <a:solidFill>
                  <a:srgbClr val="000000"/>
                </a:solidFill>
                <a:effectLst/>
                <a:uFillTx/>
                <a:latin typeface="+mj-lt"/>
                <a:ea typeface="+mj-ea"/>
                <a:cs typeface="+mj-cs"/>
                <a:sym typeface="Gill Sans"/>
              </a:rPr>
              <a:t> HTML and CSS </a:t>
            </a:r>
          </a:p>
        </p:txBody>
      </p:sp>
      <p:sp>
        <p:nvSpPr>
          <p:cNvPr id="7" name="TextBox 6">
            <a:extLst>
              <a:ext uri="{FF2B5EF4-FFF2-40B4-BE49-F238E27FC236}">
                <a16:creationId xmlns:a16="http://schemas.microsoft.com/office/drawing/2014/main" id="{0B2D4FF2-7B2E-D548-A678-7BE28F6648A1}"/>
              </a:ext>
            </a:extLst>
          </p:cNvPr>
          <p:cNvSpPr txBox="1"/>
          <p:nvPr/>
        </p:nvSpPr>
        <p:spPr>
          <a:xfrm>
            <a:off x="956937" y="8496797"/>
            <a:ext cx="21875353"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lang="en-US" b="1" dirty="0"/>
              <a:t>ic-02 is DUE today. </a:t>
            </a:r>
            <a:endParaRPr kumimoji="0" lang="en-US" i="0" u="none" strike="noStrike" cap="none" spc="0" normalizeH="0" baseline="0" dirty="0">
              <a:ln>
                <a:noFill/>
              </a:ln>
              <a:solidFill>
                <a:srgbClr val="000000"/>
              </a:solidFill>
              <a:effectLst/>
              <a:uFillTx/>
              <a:latin typeface="+mj-lt"/>
              <a:ea typeface="+mj-ea"/>
              <a:cs typeface="+mj-cs"/>
              <a:sym typeface="Gill Sans"/>
            </a:endParaRPr>
          </a:p>
        </p:txBody>
      </p:sp>
    </p:spTree>
    <p:extLst>
      <p:ext uri="{BB962C8B-B14F-4D97-AF65-F5344CB8AC3E}">
        <p14:creationId xmlns:p14="http://schemas.microsoft.com/office/powerpoint/2010/main" val="3629183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5</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10" name="Graphic 9" descr="Group brainstorm outline">
            <a:extLst>
              <a:ext uri="{FF2B5EF4-FFF2-40B4-BE49-F238E27FC236}">
                <a16:creationId xmlns:a16="http://schemas.microsoft.com/office/drawing/2014/main" id="{915CB193-7F9B-C344-8052-583F72D737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57451" y="3981451"/>
            <a:ext cx="8143874" cy="8143874"/>
          </a:xfrm>
          <a:prstGeom prst="rect">
            <a:avLst/>
          </a:prstGeom>
        </p:spPr>
      </p:pic>
      <p:sp>
        <p:nvSpPr>
          <p:cNvPr id="12" name="Text Placeholder 3">
            <a:extLst>
              <a:ext uri="{FF2B5EF4-FFF2-40B4-BE49-F238E27FC236}">
                <a16:creationId xmlns:a16="http://schemas.microsoft.com/office/drawing/2014/main" id="{3CF14C96-EB35-2540-8352-79B6E8D2565A}"/>
              </a:ext>
            </a:extLst>
          </p:cNvPr>
          <p:cNvSpPr txBox="1">
            <a:spLocks/>
          </p:cNvSpPr>
          <p:nvPr/>
        </p:nvSpPr>
        <p:spPr>
          <a:xfrm>
            <a:off x="9734550" y="5453063"/>
            <a:ext cx="14649450" cy="56038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lvl="1" defTabSz="1374140" hangingPunct="1">
              <a:spcBef>
                <a:spcPts val="400"/>
              </a:spcBef>
            </a:pPr>
            <a:r>
              <a:rPr lang="en-US" dirty="0"/>
              <a:t>Talk to your neighbors and </a:t>
            </a:r>
            <a:r>
              <a:rPr lang="en-US" b="1" dirty="0"/>
              <a:t>brainstorm what you think the essential pieces for building a visualization are</a:t>
            </a:r>
            <a:endParaRPr lang="en-US" dirty="0"/>
          </a:p>
          <a:p>
            <a:pPr lvl="1" defTabSz="1374140" hangingPunct="1">
              <a:spcBef>
                <a:spcPts val="400"/>
              </a:spcBef>
              <a:buFont typeface="Arial" panose="020B0604020202020204" pitchFamily="34" charset="0"/>
              <a:buChar char="•"/>
            </a:pPr>
            <a:endParaRPr lang="en-US" dirty="0"/>
          </a:p>
          <a:p>
            <a:pPr lvl="1" defTabSz="1374140" hangingPunct="1">
              <a:spcBef>
                <a:spcPts val="400"/>
              </a:spcBef>
              <a:buFont typeface="Arial" panose="020B0604020202020204" pitchFamily="34" charset="0"/>
              <a:buChar char="•"/>
            </a:pPr>
            <a:r>
              <a:rPr lang="en-US" dirty="0"/>
              <a:t>Add your thoughts to the </a:t>
            </a:r>
            <a:r>
              <a:rPr lang="en-US" dirty="0">
                <a:hlinkClick r:id="rId5"/>
              </a:rPr>
              <a:t>Vis-Building-Blocks</a:t>
            </a:r>
            <a:r>
              <a:rPr lang="en-US" dirty="0"/>
              <a:t> </a:t>
            </a:r>
            <a:r>
              <a:rPr lang="en-US" dirty="0" err="1"/>
              <a:t>Jamboard</a:t>
            </a:r>
            <a:r>
              <a:rPr lang="en-US" dirty="0"/>
              <a:t> </a:t>
            </a:r>
          </a:p>
        </p:txBody>
      </p:sp>
      <p:sp>
        <p:nvSpPr>
          <p:cNvPr id="8" name="Title 2">
            <a:extLst>
              <a:ext uri="{FF2B5EF4-FFF2-40B4-BE49-F238E27FC236}">
                <a16:creationId xmlns:a16="http://schemas.microsoft.com/office/drawing/2014/main" id="{C8952388-CC16-754A-88F4-420A759FE53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Visualization Building Blocks</a:t>
            </a:r>
          </a:p>
        </p:txBody>
      </p:sp>
    </p:spTree>
    <p:extLst>
      <p:ext uri="{BB962C8B-B14F-4D97-AF65-F5344CB8AC3E}">
        <p14:creationId xmlns:p14="http://schemas.microsoft.com/office/powerpoint/2010/main" val="31201162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fig1.7.pdf">
            <a:extLst>
              <a:ext uri="{FF2B5EF4-FFF2-40B4-BE49-F238E27FC236}">
                <a16:creationId xmlns:a16="http://schemas.microsoft.com/office/drawing/2014/main" id="{3A640155-32B5-42FC-B79E-286E526FA8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284" y="3904344"/>
            <a:ext cx="7428259" cy="7344228"/>
          </a:xfrm>
          <a:prstGeom prst="rect">
            <a:avLst/>
          </a:prstGeom>
          <a:ln w="12700">
            <a:miter lim="400000"/>
          </a:ln>
        </p:spPr>
      </p:pic>
      <p:sp>
        <p:nvSpPr>
          <p:cNvPr id="34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6</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352" name="What data is shown?"/>
          <p:cNvSpPr/>
          <p:nvPr/>
        </p:nvSpPr>
        <p:spPr>
          <a:xfrm>
            <a:off x="7740997" y="4438650"/>
            <a:ext cx="7808566" cy="1155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825500">
              <a:defRPr sz="7200">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none" spc="0" normalizeH="0" baseline="0" noProof="0">
                <a:ln>
                  <a:noFill/>
                </a:ln>
                <a:solidFill>
                  <a:srgbClr val="000000"/>
                </a:solidFill>
                <a:effectLst/>
                <a:uLnTx/>
                <a:uFillTx/>
                <a:latin typeface="Gill Sans"/>
                <a:sym typeface="Gill Sans"/>
              </a:rPr>
              <a:t>What data is shown?</a:t>
            </a:r>
          </a:p>
        </p:txBody>
      </p:sp>
      <p:sp>
        <p:nvSpPr>
          <p:cNvPr id="353" name="Why is the user analyzing / viewing it?"/>
          <p:cNvSpPr/>
          <p:nvPr/>
        </p:nvSpPr>
        <p:spPr>
          <a:xfrm>
            <a:off x="7740203" y="7092950"/>
            <a:ext cx="14087922" cy="1155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825500">
              <a:defRPr sz="7200">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none" spc="0" normalizeH="0" baseline="0" noProof="0">
                <a:ln>
                  <a:noFill/>
                </a:ln>
                <a:solidFill>
                  <a:srgbClr val="000000"/>
                </a:solidFill>
                <a:effectLst/>
                <a:uLnTx/>
                <a:uFillTx/>
                <a:latin typeface="Gill Sans"/>
                <a:sym typeface="Gill Sans"/>
              </a:rPr>
              <a:t>Why is the user analyzing / viewing it?</a:t>
            </a:r>
          </a:p>
        </p:txBody>
      </p:sp>
      <p:sp>
        <p:nvSpPr>
          <p:cNvPr id="354" name="How is the data presented?"/>
          <p:cNvSpPr/>
          <p:nvPr/>
        </p:nvSpPr>
        <p:spPr>
          <a:xfrm>
            <a:off x="7743725" y="9747250"/>
            <a:ext cx="10252622" cy="1155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825500">
              <a:defRPr sz="7200">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none" spc="0" normalizeH="0" baseline="0" noProof="0">
                <a:ln>
                  <a:noFill/>
                </a:ln>
                <a:solidFill>
                  <a:srgbClr val="000000"/>
                </a:solidFill>
                <a:effectLst/>
                <a:uLnTx/>
                <a:uFillTx/>
                <a:latin typeface="Gill Sans"/>
                <a:sym typeface="Gill Sans"/>
              </a:rPr>
              <a:t>How is the data presented?</a:t>
            </a:r>
          </a:p>
        </p:txBody>
      </p:sp>
      <p:sp>
        <p:nvSpPr>
          <p:cNvPr id="9" name="Title 2">
            <a:extLst>
              <a:ext uri="{FF2B5EF4-FFF2-40B4-BE49-F238E27FC236}">
                <a16:creationId xmlns:a16="http://schemas.microsoft.com/office/drawing/2014/main" id="{2BBAB20C-E85C-E94B-9D8D-DFDAA471165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Visualization Building Blocks</a:t>
            </a:r>
          </a:p>
        </p:txBody>
      </p:sp>
    </p:spTree>
    <p:extLst>
      <p:ext uri="{BB962C8B-B14F-4D97-AF65-F5344CB8AC3E}">
        <p14:creationId xmlns:p14="http://schemas.microsoft.com/office/powerpoint/2010/main" val="14062324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7</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359" name="Data Abstraction"/>
          <p:cNvSpPr/>
          <p:nvPr/>
        </p:nvSpPr>
        <p:spPr>
          <a:xfrm>
            <a:off x="8000450" y="4438650"/>
            <a:ext cx="7289660" cy="1155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825500">
              <a:defRPr sz="72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small" spc="0" normalizeH="0" baseline="0" noProof="0">
                <a:ln>
                  <a:noFill/>
                </a:ln>
                <a:solidFill>
                  <a:srgbClr val="000000"/>
                </a:solidFill>
                <a:effectLst/>
                <a:uLnTx/>
                <a:uFillTx/>
                <a:latin typeface="Gill Sans"/>
                <a:sym typeface="Gill Sans"/>
              </a:rPr>
              <a:t>Data Abstraction</a:t>
            </a:r>
          </a:p>
        </p:txBody>
      </p:sp>
      <p:sp>
        <p:nvSpPr>
          <p:cNvPr id="360" name="Task Abstraction"/>
          <p:cNvSpPr/>
          <p:nvPr/>
        </p:nvSpPr>
        <p:spPr>
          <a:xfrm>
            <a:off x="7970009" y="7016750"/>
            <a:ext cx="7187594" cy="1155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825500">
              <a:defRPr sz="72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small" spc="0" normalizeH="0" baseline="0" noProof="0" dirty="0">
                <a:ln>
                  <a:noFill/>
                </a:ln>
                <a:solidFill>
                  <a:srgbClr val="000000"/>
                </a:solidFill>
                <a:effectLst/>
                <a:uLnTx/>
                <a:uFillTx/>
                <a:latin typeface="Gill Sans"/>
                <a:sym typeface="Gill Sans"/>
              </a:rPr>
              <a:t>Task Abstraction</a:t>
            </a:r>
          </a:p>
        </p:txBody>
      </p:sp>
      <p:sp>
        <p:nvSpPr>
          <p:cNvPr id="361" name="Visual Encoding"/>
          <p:cNvSpPr/>
          <p:nvPr/>
        </p:nvSpPr>
        <p:spPr>
          <a:xfrm>
            <a:off x="7970009" y="9671050"/>
            <a:ext cx="6777456" cy="1155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825500">
              <a:defRPr sz="72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small" spc="0" normalizeH="0" baseline="0" noProof="0" dirty="0">
                <a:ln>
                  <a:noFill/>
                </a:ln>
                <a:solidFill>
                  <a:srgbClr val="000000"/>
                </a:solidFill>
                <a:effectLst/>
                <a:uLnTx/>
                <a:uFillTx/>
                <a:latin typeface="Gill Sans"/>
                <a:sym typeface="Gill Sans"/>
              </a:rPr>
              <a:t>Visual Encoding</a:t>
            </a:r>
          </a:p>
        </p:txBody>
      </p:sp>
      <p:pic>
        <p:nvPicPr>
          <p:cNvPr id="8" name="fig1.7.pdf">
            <a:extLst>
              <a:ext uri="{FF2B5EF4-FFF2-40B4-BE49-F238E27FC236}">
                <a16:creationId xmlns:a16="http://schemas.microsoft.com/office/drawing/2014/main" id="{F29AAA20-CE89-4ED3-83C5-F223B687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284" y="3904344"/>
            <a:ext cx="7428259" cy="7344228"/>
          </a:xfrm>
          <a:prstGeom prst="rect">
            <a:avLst/>
          </a:prstGeom>
          <a:ln w="12700">
            <a:miter lim="400000"/>
          </a:ln>
        </p:spPr>
      </p:pic>
      <p:sp>
        <p:nvSpPr>
          <p:cNvPr id="9" name="Title 2">
            <a:extLst>
              <a:ext uri="{FF2B5EF4-FFF2-40B4-BE49-F238E27FC236}">
                <a16:creationId xmlns:a16="http://schemas.microsoft.com/office/drawing/2014/main" id="{4511A094-A19A-824D-B5A1-A454A1BF84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Visualization Building Blocks</a:t>
            </a:r>
          </a:p>
        </p:txBody>
      </p:sp>
    </p:spTree>
    <p:extLst>
      <p:ext uri="{BB962C8B-B14F-4D97-AF65-F5344CB8AC3E}">
        <p14:creationId xmlns:p14="http://schemas.microsoft.com/office/powerpoint/2010/main" val="2818238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8</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8" name="fig1.7.pdf">
            <a:extLst>
              <a:ext uri="{FF2B5EF4-FFF2-40B4-BE49-F238E27FC236}">
                <a16:creationId xmlns:a16="http://schemas.microsoft.com/office/drawing/2014/main" id="{F29AAA20-CE89-4ED3-83C5-F223B687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148536"/>
            <a:ext cx="5832687" cy="5766706"/>
          </a:xfrm>
          <a:prstGeom prst="rect">
            <a:avLst/>
          </a:prstGeom>
          <a:ln w="12700">
            <a:miter lim="400000"/>
          </a:ln>
        </p:spPr>
      </p:pic>
      <p:sp>
        <p:nvSpPr>
          <p:cNvPr id="9" name="Title 2">
            <a:extLst>
              <a:ext uri="{FF2B5EF4-FFF2-40B4-BE49-F238E27FC236}">
                <a16:creationId xmlns:a16="http://schemas.microsoft.com/office/drawing/2014/main" id="{4511A094-A19A-824D-B5A1-A454A1BF84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Visualization Building Blocks</a:t>
            </a:r>
          </a:p>
        </p:txBody>
      </p:sp>
      <p:pic>
        <p:nvPicPr>
          <p:cNvPr id="10" name="Picture 9" descr="Diagram&#10;&#10;Description automatically generated with low confidence">
            <a:extLst>
              <a:ext uri="{FF2B5EF4-FFF2-40B4-BE49-F238E27FC236}">
                <a16:creationId xmlns:a16="http://schemas.microsoft.com/office/drawing/2014/main" id="{81867561-647E-BF4C-BA84-A24C0F29AF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86306" y="4084456"/>
            <a:ext cx="12497693" cy="8054992"/>
          </a:xfrm>
          <a:prstGeom prst="rect">
            <a:avLst/>
          </a:prstGeom>
        </p:spPr>
      </p:pic>
      <p:sp>
        <p:nvSpPr>
          <p:cNvPr id="11" name="Text Placeholder 2">
            <a:extLst>
              <a:ext uri="{FF2B5EF4-FFF2-40B4-BE49-F238E27FC236}">
                <a16:creationId xmlns:a16="http://schemas.microsoft.com/office/drawing/2014/main" id="{05B93A0D-0FDE-A349-BC5A-902DE5CB3EC5}"/>
              </a:ext>
            </a:extLst>
          </p:cNvPr>
          <p:cNvSpPr txBox="1">
            <a:spLocks/>
          </p:cNvSpPr>
          <p:nvPr/>
        </p:nvSpPr>
        <p:spPr>
          <a:xfrm>
            <a:off x="14332317" y="3904344"/>
            <a:ext cx="9365883" cy="1112408"/>
          </a:xfrm>
          <a:prstGeom prst="rect">
            <a:avLst/>
          </a:prstGeom>
        </p:spPr>
        <p:txBody>
          <a:bodyPr anchor="t"/>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algn="ctr" hangingPunct="1">
              <a:spcBef>
                <a:spcPts val="0"/>
              </a:spcBef>
              <a:buFontTx/>
              <a:buNone/>
            </a:pPr>
            <a:r>
              <a:rPr lang="en-US" sz="5400" b="1" dirty="0" err="1">
                <a:solidFill>
                  <a:schemeClr val="tx1"/>
                </a:solidFill>
              </a:rPr>
              <a:t>Munzner’s</a:t>
            </a:r>
            <a:r>
              <a:rPr lang="en-US" sz="5400" b="1" dirty="0">
                <a:solidFill>
                  <a:schemeClr val="tx1"/>
                </a:solidFill>
              </a:rPr>
              <a:t> Nested Model</a:t>
            </a:r>
          </a:p>
        </p:txBody>
      </p:sp>
      <p:sp>
        <p:nvSpPr>
          <p:cNvPr id="359" name="Data Abstraction"/>
          <p:cNvSpPr/>
          <p:nvPr/>
        </p:nvSpPr>
        <p:spPr>
          <a:xfrm>
            <a:off x="5414544" y="5596663"/>
            <a:ext cx="7289660" cy="1155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825500">
              <a:defRPr sz="72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small" spc="0" normalizeH="0" baseline="0" noProof="0" dirty="0">
                <a:ln>
                  <a:noFill/>
                </a:ln>
                <a:solidFill>
                  <a:srgbClr val="000000"/>
                </a:solidFill>
                <a:effectLst/>
                <a:uLnTx/>
                <a:uFillTx/>
                <a:latin typeface="Gill Sans"/>
                <a:sym typeface="Gill Sans"/>
              </a:rPr>
              <a:t>Data Abstraction</a:t>
            </a:r>
          </a:p>
        </p:txBody>
      </p:sp>
      <p:sp>
        <p:nvSpPr>
          <p:cNvPr id="360" name="Task Abstraction"/>
          <p:cNvSpPr/>
          <p:nvPr/>
        </p:nvSpPr>
        <p:spPr>
          <a:xfrm>
            <a:off x="5414544" y="7694275"/>
            <a:ext cx="7187594" cy="1155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825500">
              <a:defRPr sz="72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small" spc="0" normalizeH="0" baseline="0" noProof="0" dirty="0">
                <a:ln>
                  <a:noFill/>
                </a:ln>
                <a:solidFill>
                  <a:srgbClr val="000000"/>
                </a:solidFill>
                <a:effectLst/>
                <a:uLnTx/>
                <a:uFillTx/>
                <a:latin typeface="Gill Sans"/>
                <a:sym typeface="Gill Sans"/>
              </a:rPr>
              <a:t>Task Abstraction</a:t>
            </a:r>
          </a:p>
        </p:txBody>
      </p:sp>
      <p:sp>
        <p:nvSpPr>
          <p:cNvPr id="361" name="Visual Encoding"/>
          <p:cNvSpPr/>
          <p:nvPr/>
        </p:nvSpPr>
        <p:spPr>
          <a:xfrm>
            <a:off x="5414544" y="9578099"/>
            <a:ext cx="6777456" cy="1155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825500">
              <a:defRPr sz="72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small" spc="0" normalizeH="0" baseline="0" noProof="0" dirty="0">
                <a:ln>
                  <a:noFill/>
                </a:ln>
                <a:solidFill>
                  <a:srgbClr val="000000"/>
                </a:solidFill>
                <a:effectLst/>
                <a:uLnTx/>
                <a:uFillTx/>
                <a:latin typeface="Gill Sans"/>
                <a:sym typeface="Gill Sans"/>
              </a:rPr>
              <a:t>Visual Encoding</a:t>
            </a:r>
          </a:p>
        </p:txBody>
      </p:sp>
      <p:sp>
        <p:nvSpPr>
          <p:cNvPr id="2" name="Down Arrow 1">
            <a:extLst>
              <a:ext uri="{FF2B5EF4-FFF2-40B4-BE49-F238E27FC236}">
                <a16:creationId xmlns:a16="http://schemas.microsoft.com/office/drawing/2014/main" id="{CBDE026D-C916-7C40-9437-524B4CAC10FD}"/>
              </a:ext>
            </a:extLst>
          </p:cNvPr>
          <p:cNvSpPr/>
          <p:nvPr/>
        </p:nvSpPr>
        <p:spPr>
          <a:xfrm rot="18018173">
            <a:off x="12145718" y="6439862"/>
            <a:ext cx="410138" cy="836275"/>
          </a:xfrm>
          <a:prstGeom prst="downArrow">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2" name="Down Arrow 11">
            <a:extLst>
              <a:ext uri="{FF2B5EF4-FFF2-40B4-BE49-F238E27FC236}">
                <a16:creationId xmlns:a16="http://schemas.microsoft.com/office/drawing/2014/main" id="{3B41F4A5-0C32-9F44-9C8B-8F5912F984E2}"/>
              </a:ext>
            </a:extLst>
          </p:cNvPr>
          <p:cNvSpPr/>
          <p:nvPr/>
        </p:nvSpPr>
        <p:spPr>
          <a:xfrm rot="14552894">
            <a:off x="12171994" y="7191351"/>
            <a:ext cx="410138" cy="836275"/>
          </a:xfrm>
          <a:prstGeom prst="downArrow">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3" name="Down Arrow 12">
            <a:extLst>
              <a:ext uri="{FF2B5EF4-FFF2-40B4-BE49-F238E27FC236}">
                <a16:creationId xmlns:a16="http://schemas.microsoft.com/office/drawing/2014/main" id="{643C0EE7-A986-1A47-9EBF-6BA02626497A}"/>
              </a:ext>
            </a:extLst>
          </p:cNvPr>
          <p:cNvSpPr/>
          <p:nvPr/>
        </p:nvSpPr>
        <p:spPr>
          <a:xfrm rot="13758258">
            <a:off x="12471579" y="8853418"/>
            <a:ext cx="432531" cy="1269491"/>
          </a:xfrm>
          <a:prstGeom prst="downArrow">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4176421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9</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Visualization Building Blocks</a:t>
            </a:r>
          </a:p>
        </p:txBody>
      </p:sp>
      <p:sp>
        <p:nvSpPr>
          <p:cNvPr id="13" name="Text Placeholder 3">
            <a:extLst>
              <a:ext uri="{FF2B5EF4-FFF2-40B4-BE49-F238E27FC236}">
                <a16:creationId xmlns:a16="http://schemas.microsoft.com/office/drawing/2014/main" id="{3958B6F0-5019-E54E-9F12-0E1475AAF71E}"/>
              </a:ext>
            </a:extLst>
          </p:cNvPr>
          <p:cNvSpPr txBox="1">
            <a:spLocks/>
          </p:cNvSpPr>
          <p:nvPr/>
        </p:nvSpPr>
        <p:spPr>
          <a:xfrm>
            <a:off x="8860221" y="4059516"/>
            <a:ext cx="15257079" cy="9656484"/>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hangingPunct="1">
              <a:spcBef>
                <a:spcPts val="0"/>
              </a:spcBef>
            </a:pPr>
            <a:r>
              <a:rPr lang="en-US" b="1" dirty="0"/>
              <a:t>Data Abstraction </a:t>
            </a:r>
            <a:r>
              <a:rPr lang="en-US" dirty="0">
                <a:solidFill>
                  <a:srgbClr val="FF0000"/>
                </a:solidFill>
              </a:rPr>
              <a:t>(</a:t>
            </a:r>
            <a:r>
              <a:rPr lang="en-US" b="1" dirty="0">
                <a:solidFill>
                  <a:srgbClr val="FF0000"/>
                </a:solidFill>
              </a:rPr>
              <a:t>what</a:t>
            </a:r>
            <a:r>
              <a:rPr lang="en-US" dirty="0">
                <a:solidFill>
                  <a:srgbClr val="FF0000"/>
                </a:solidFill>
              </a:rPr>
              <a:t>)</a:t>
            </a:r>
          </a:p>
          <a:p>
            <a:pPr marL="1206500" lvl="2" indent="0" hangingPunct="1">
              <a:spcBef>
                <a:spcPts val="0"/>
              </a:spcBef>
              <a:buNone/>
            </a:pPr>
            <a:r>
              <a:rPr lang="en-US" dirty="0">
                <a:sym typeface="Wingdings" pitchFamily="2" charset="2"/>
              </a:rPr>
              <a:t> Source, biases, ethics, quality</a:t>
            </a:r>
          </a:p>
          <a:p>
            <a:pPr marL="1206500" lvl="2" indent="0" hangingPunct="1">
              <a:spcBef>
                <a:spcPts val="0"/>
              </a:spcBef>
              <a:buNone/>
            </a:pPr>
            <a:r>
              <a:rPr lang="en-US" dirty="0">
                <a:sym typeface="Wingdings" pitchFamily="2" charset="2"/>
              </a:rPr>
              <a:t> </a:t>
            </a:r>
            <a:r>
              <a:rPr lang="en-US" dirty="0"/>
              <a:t>Types, sets</a:t>
            </a:r>
          </a:p>
          <a:p>
            <a:pPr marL="1206500" lvl="2" indent="0" hangingPunct="1">
              <a:spcBef>
                <a:spcPts val="0"/>
              </a:spcBef>
              <a:buNone/>
            </a:pPr>
            <a:endParaRPr lang="en-US" dirty="0"/>
          </a:p>
          <a:p>
            <a:pPr hangingPunct="1">
              <a:spcBef>
                <a:spcPts val="0"/>
              </a:spcBef>
            </a:pPr>
            <a:r>
              <a:rPr lang="en-US" b="1" dirty="0"/>
              <a:t>Task Abstraction </a:t>
            </a:r>
            <a:r>
              <a:rPr lang="en-US" dirty="0">
                <a:solidFill>
                  <a:schemeClr val="accent4">
                    <a:lumMod val="50000"/>
                  </a:schemeClr>
                </a:solidFill>
              </a:rPr>
              <a:t>(</a:t>
            </a:r>
            <a:r>
              <a:rPr lang="en-US" b="1" dirty="0">
                <a:solidFill>
                  <a:schemeClr val="accent4">
                    <a:lumMod val="50000"/>
                  </a:schemeClr>
                </a:solidFill>
              </a:rPr>
              <a:t>why</a:t>
            </a:r>
            <a:r>
              <a:rPr lang="en-US" dirty="0">
                <a:solidFill>
                  <a:schemeClr val="accent4">
                    <a:lumMod val="50000"/>
                  </a:schemeClr>
                </a:solidFill>
              </a:rPr>
              <a:t>)</a:t>
            </a:r>
          </a:p>
          <a:p>
            <a:pPr marL="1206500" lvl="2" indent="0" hangingPunct="1">
              <a:spcBef>
                <a:spcPts val="0"/>
              </a:spcBef>
              <a:buNone/>
            </a:pPr>
            <a:r>
              <a:rPr lang="en-US" dirty="0">
                <a:sym typeface="Wingdings" pitchFamily="2" charset="2"/>
              </a:rPr>
              <a:t> </a:t>
            </a:r>
            <a:r>
              <a:rPr lang="en-US" dirty="0"/>
              <a:t>What does the user need to do?</a:t>
            </a:r>
          </a:p>
          <a:p>
            <a:pPr marL="1206500" lvl="2" indent="0" hangingPunct="1">
              <a:spcBef>
                <a:spcPts val="0"/>
              </a:spcBef>
              <a:buNone/>
            </a:pPr>
            <a:r>
              <a:rPr lang="en-US" dirty="0">
                <a:sym typeface="Wingdings" pitchFamily="2" charset="2"/>
              </a:rPr>
              <a:t> </a:t>
            </a:r>
            <a:r>
              <a:rPr lang="en-US" dirty="0"/>
              <a:t>What does the visualization need to do?</a:t>
            </a:r>
          </a:p>
          <a:p>
            <a:pPr marL="1206500" lvl="2" indent="0" hangingPunct="1">
              <a:spcBef>
                <a:spcPts val="0"/>
              </a:spcBef>
              <a:buNone/>
            </a:pPr>
            <a:endParaRPr lang="en-US" dirty="0"/>
          </a:p>
          <a:p>
            <a:pPr hangingPunct="1">
              <a:spcBef>
                <a:spcPts val="0"/>
              </a:spcBef>
            </a:pPr>
            <a:r>
              <a:rPr lang="en-US" b="1" dirty="0"/>
              <a:t>Visual Encodings </a:t>
            </a:r>
            <a:r>
              <a:rPr lang="en-US" dirty="0">
                <a:solidFill>
                  <a:srgbClr val="00B050"/>
                </a:solidFill>
              </a:rPr>
              <a:t>(</a:t>
            </a:r>
            <a:r>
              <a:rPr lang="en-US" b="1" dirty="0">
                <a:solidFill>
                  <a:srgbClr val="00B050"/>
                </a:solidFill>
              </a:rPr>
              <a:t>how</a:t>
            </a:r>
            <a:r>
              <a:rPr lang="en-US" dirty="0">
                <a:solidFill>
                  <a:srgbClr val="00B050"/>
                </a:solidFill>
              </a:rPr>
              <a:t>)</a:t>
            </a:r>
          </a:p>
          <a:p>
            <a:pPr marL="1206500" lvl="2" indent="0" hangingPunct="1">
              <a:spcBef>
                <a:spcPts val="0"/>
              </a:spcBef>
              <a:buNone/>
            </a:pPr>
            <a:r>
              <a:rPr lang="en-US" dirty="0">
                <a:sym typeface="Wingdings" pitchFamily="2" charset="2"/>
              </a:rPr>
              <a:t> </a:t>
            </a:r>
            <a:r>
              <a:rPr lang="en-US" dirty="0"/>
              <a:t>How is data represented on the screen?</a:t>
            </a:r>
          </a:p>
        </p:txBody>
      </p:sp>
      <p:pic>
        <p:nvPicPr>
          <p:cNvPr id="3" name="Graphic 2" descr="Building Brick Wall with solid fill">
            <a:extLst>
              <a:ext uri="{FF2B5EF4-FFF2-40B4-BE49-F238E27FC236}">
                <a16:creationId xmlns:a16="http://schemas.microsoft.com/office/drawing/2014/main" id="{1AA7B8F4-93DB-0848-BCDA-06375B85F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7707" y="3741244"/>
            <a:ext cx="8390966" cy="8390966"/>
          </a:xfrm>
          <a:prstGeom prst="rect">
            <a:avLst/>
          </a:prstGeom>
        </p:spPr>
      </p:pic>
    </p:spTree>
    <p:extLst>
      <p:ext uri="{BB962C8B-B14F-4D97-AF65-F5344CB8AC3E}">
        <p14:creationId xmlns:p14="http://schemas.microsoft.com/office/powerpoint/2010/main" val="3242913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_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1358</TotalTime>
  <Words>2722</Words>
  <Application>Microsoft Macintosh PowerPoint</Application>
  <PresentationFormat>Custom</PresentationFormat>
  <Paragraphs>337</Paragraphs>
  <Slides>44</Slides>
  <Notes>36</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44</vt:i4>
      </vt:variant>
    </vt:vector>
  </HeadingPairs>
  <TitlesOfParts>
    <vt:vector size="50" baseType="lpstr">
      <vt:lpstr>Arial</vt:lpstr>
      <vt:lpstr>Futura</vt:lpstr>
      <vt:lpstr>Gill Sans</vt:lpstr>
      <vt:lpstr>Lucida Grande</vt:lpstr>
      <vt:lpstr>New_Template8</vt:lpstr>
      <vt:lpstr>2_New_Template8</vt:lpstr>
      <vt:lpstr>Lecture 3: Data Abstraction</vt:lpstr>
      <vt:lpstr>PowerPoint Presentation</vt:lpstr>
      <vt:lpstr>PowerPoint Presentation</vt:lpstr>
      <vt:lpstr>Visualization Building Blocks</vt:lpstr>
      <vt:lpstr>PowerPoint Presentation</vt:lpstr>
      <vt:lpstr>PowerPoint Presentation</vt:lpstr>
      <vt:lpstr>PowerPoint Presentation</vt:lpstr>
      <vt:lpstr>PowerPoint Presentation</vt:lpstr>
      <vt:lpstr>Visualization Building Blocks</vt:lpstr>
      <vt:lpstr>PowerPoint Presentation</vt:lpstr>
      <vt:lpstr>Data Abstraction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take a break! Stretch, go for a walk, be social   Be back here in 10 mins. </vt:lpstr>
      <vt:lpstr>Intro to HTML + CSS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ic-02: HTML, CSS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 Rules of Thumb,  Marks and Channels, Data</dc:title>
  <dc:creator>Cody Dunne</dc:creator>
  <cp:lastModifiedBy>Mosca, Ab</cp:lastModifiedBy>
  <cp:revision>126</cp:revision>
  <dcterms:modified xsi:type="dcterms:W3CDTF">2022-09-13T17:32:42Z</dcterms:modified>
</cp:coreProperties>
</file>